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6" r:id="rId2"/>
    <p:sldId id="3384" r:id="rId3"/>
    <p:sldId id="658" r:id="rId4"/>
    <p:sldId id="3385" r:id="rId5"/>
    <p:sldId id="3386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6CF13CA-871A-834B-9772-A9DC7B57DFBC}" v="637" dt="2022-08-09T19:46:04.42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4694"/>
  </p:normalViewPr>
  <p:slideViewPr>
    <p:cSldViewPr snapToGrid="0" snapToObjects="1">
      <p:cViewPr varScale="1">
        <p:scale>
          <a:sx n="118" d="100"/>
          <a:sy n="118" d="100"/>
        </p:scale>
        <p:origin x="808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753DFE5-6EAE-3A42-A5E9-58099A1C0903}" type="doc">
      <dgm:prSet loTypeId="urn:microsoft.com/office/officeart/2005/8/layout/StepDownProcess" loCatId="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en-US"/>
        </a:p>
      </dgm:t>
    </dgm:pt>
    <dgm:pt modelId="{932CD879-A4A7-EC47-8867-2514C0A7F5CE}">
      <dgm:prSet phldrT="[Text]"/>
      <dgm:spPr>
        <a:solidFill>
          <a:schemeClr val="accent4"/>
        </a:solidFill>
        <a:effectLst>
          <a:outerShdw blurRad="50800" dist="38100" dir="8100000" algn="tr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en-US" dirty="0"/>
            <a:t>Payment terms</a:t>
          </a:r>
        </a:p>
      </dgm:t>
    </dgm:pt>
    <dgm:pt modelId="{0D39DDE8-8E39-BA4E-8C22-1A0B0E355FBB}" type="parTrans" cxnId="{D892EDFB-9CFA-BF48-9141-6D12757E8310}">
      <dgm:prSet/>
      <dgm:spPr/>
      <dgm:t>
        <a:bodyPr/>
        <a:lstStyle/>
        <a:p>
          <a:endParaRPr lang="en-US"/>
        </a:p>
      </dgm:t>
    </dgm:pt>
    <dgm:pt modelId="{D53AAB63-03AF-5945-A028-2B5271C1B4FB}" type="sibTrans" cxnId="{D892EDFB-9CFA-BF48-9141-6D12757E8310}">
      <dgm:prSet/>
      <dgm:spPr/>
      <dgm:t>
        <a:bodyPr/>
        <a:lstStyle/>
        <a:p>
          <a:endParaRPr lang="en-US"/>
        </a:p>
      </dgm:t>
    </dgm:pt>
    <dgm:pt modelId="{0D1FFDDB-84A2-8D4F-B4A9-2A9343F14FA8}">
      <dgm:prSet phldrT="[Text]" custT="1"/>
      <dgm:spPr/>
      <dgm:t>
        <a:bodyPr/>
        <a:lstStyle/>
        <a:p>
          <a:r>
            <a:rPr lang="en-US" sz="1600" dirty="0"/>
            <a:t>Set up payment terms in contract, including required documentation and any performance certifications</a:t>
          </a:r>
        </a:p>
      </dgm:t>
    </dgm:pt>
    <dgm:pt modelId="{C9B9CD8E-324C-8E46-84E4-340FF05F7239}" type="parTrans" cxnId="{443FF004-C35C-2C46-B8F2-653EE2C2A0FB}">
      <dgm:prSet/>
      <dgm:spPr/>
      <dgm:t>
        <a:bodyPr/>
        <a:lstStyle/>
        <a:p>
          <a:endParaRPr lang="en-US"/>
        </a:p>
      </dgm:t>
    </dgm:pt>
    <dgm:pt modelId="{45B0D331-4AA1-5C42-A23A-76D78587DAA7}" type="sibTrans" cxnId="{443FF004-C35C-2C46-B8F2-653EE2C2A0FB}">
      <dgm:prSet/>
      <dgm:spPr/>
      <dgm:t>
        <a:bodyPr/>
        <a:lstStyle/>
        <a:p>
          <a:endParaRPr lang="en-US"/>
        </a:p>
      </dgm:t>
    </dgm:pt>
    <dgm:pt modelId="{6AECBA97-929E-CC42-A492-27461C78FD13}">
      <dgm:prSet phldrT="[Text]"/>
      <dgm:spPr>
        <a:solidFill>
          <a:schemeClr val="accent4"/>
        </a:solidFill>
        <a:effectLst>
          <a:outerShdw blurRad="50800" dist="38100" dir="8100000" algn="tr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en-US" dirty="0"/>
            <a:t>Review</a:t>
          </a:r>
        </a:p>
      </dgm:t>
    </dgm:pt>
    <dgm:pt modelId="{BD0E6943-C10E-9347-92C3-481E008F7D89}" type="parTrans" cxnId="{F195277D-5E4A-DE4A-97D5-0C2D6CA9E8B0}">
      <dgm:prSet/>
      <dgm:spPr/>
      <dgm:t>
        <a:bodyPr/>
        <a:lstStyle/>
        <a:p>
          <a:endParaRPr lang="en-US"/>
        </a:p>
      </dgm:t>
    </dgm:pt>
    <dgm:pt modelId="{901E2D36-7DB9-964A-872B-F23110EE450C}" type="sibTrans" cxnId="{F195277D-5E4A-DE4A-97D5-0C2D6CA9E8B0}">
      <dgm:prSet/>
      <dgm:spPr/>
      <dgm:t>
        <a:bodyPr/>
        <a:lstStyle/>
        <a:p>
          <a:endParaRPr lang="en-US"/>
        </a:p>
      </dgm:t>
    </dgm:pt>
    <dgm:pt modelId="{5EE2C74A-A3B8-AE49-A35E-50343E8D85F5}">
      <dgm:prSet phldrT="[Text]" custT="1"/>
      <dgm:spPr/>
      <dgm:t>
        <a:bodyPr/>
        <a:lstStyle/>
        <a:p>
          <a:r>
            <a:rPr lang="en-US" sz="1600" dirty="0"/>
            <a:t>Review invoices, documentation, performance reports, etc. to ensure compliance with contract terms and state and federal requirements</a:t>
          </a:r>
        </a:p>
      </dgm:t>
    </dgm:pt>
    <dgm:pt modelId="{7C6A8CDB-E7D8-B143-A018-61CEBFF755E8}" type="parTrans" cxnId="{E4C3B916-EFE9-934E-B4E1-50A946164364}">
      <dgm:prSet/>
      <dgm:spPr/>
      <dgm:t>
        <a:bodyPr/>
        <a:lstStyle/>
        <a:p>
          <a:endParaRPr lang="en-US"/>
        </a:p>
      </dgm:t>
    </dgm:pt>
    <dgm:pt modelId="{69352D2F-CE66-6A41-A204-2B5F19A14733}" type="sibTrans" cxnId="{E4C3B916-EFE9-934E-B4E1-50A946164364}">
      <dgm:prSet/>
      <dgm:spPr/>
      <dgm:t>
        <a:bodyPr/>
        <a:lstStyle/>
        <a:p>
          <a:endParaRPr lang="en-US"/>
        </a:p>
      </dgm:t>
    </dgm:pt>
    <dgm:pt modelId="{D476A893-A0F5-0048-AFE0-CB23324BD1DB}">
      <dgm:prSet phldrT="[Text]"/>
      <dgm:spPr>
        <a:solidFill>
          <a:schemeClr val="accent4"/>
        </a:solidFill>
        <a:effectLst>
          <a:outerShdw blurRad="50800" dist="38100" dir="8100000" algn="tr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en-US" dirty="0"/>
            <a:t>Disburse</a:t>
          </a:r>
        </a:p>
      </dgm:t>
    </dgm:pt>
    <dgm:pt modelId="{E559979D-AE3B-EE4A-A4A4-2915570AFCB5}" type="parTrans" cxnId="{07429509-A3A9-C946-9AAC-69F8D1A5D10F}">
      <dgm:prSet/>
      <dgm:spPr/>
      <dgm:t>
        <a:bodyPr/>
        <a:lstStyle/>
        <a:p>
          <a:endParaRPr lang="en-US"/>
        </a:p>
      </dgm:t>
    </dgm:pt>
    <dgm:pt modelId="{F8987E14-C4E3-1946-9614-2C69F0C48A12}" type="sibTrans" cxnId="{07429509-A3A9-C946-9AAC-69F8D1A5D10F}">
      <dgm:prSet/>
      <dgm:spPr/>
      <dgm:t>
        <a:bodyPr/>
        <a:lstStyle/>
        <a:p>
          <a:endParaRPr lang="en-US"/>
        </a:p>
      </dgm:t>
    </dgm:pt>
    <dgm:pt modelId="{315425F5-65EE-5345-B9AC-1197FF947E16}">
      <dgm:prSet phldrT="[Text]" custT="1"/>
      <dgm:spPr/>
      <dgm:t>
        <a:bodyPr/>
        <a:lstStyle/>
        <a:p>
          <a:r>
            <a:rPr lang="en-US" sz="1600" dirty="0"/>
            <a:t>Perform disbursement process     (G.S. 159-28) and make payments</a:t>
          </a:r>
        </a:p>
      </dgm:t>
    </dgm:pt>
    <dgm:pt modelId="{6D6907B2-8CBE-504A-851D-5B9B0E26E904}" type="parTrans" cxnId="{898C45A9-DECA-1242-8FD3-486C72AB5591}">
      <dgm:prSet/>
      <dgm:spPr/>
      <dgm:t>
        <a:bodyPr/>
        <a:lstStyle/>
        <a:p>
          <a:endParaRPr lang="en-US"/>
        </a:p>
      </dgm:t>
    </dgm:pt>
    <dgm:pt modelId="{57EEC0FD-03ED-3843-A962-B0364D55FD74}" type="sibTrans" cxnId="{898C45A9-DECA-1242-8FD3-486C72AB5591}">
      <dgm:prSet/>
      <dgm:spPr/>
      <dgm:t>
        <a:bodyPr/>
        <a:lstStyle/>
        <a:p>
          <a:endParaRPr lang="en-US"/>
        </a:p>
      </dgm:t>
    </dgm:pt>
    <dgm:pt modelId="{5B8E855D-698D-FD4D-97C6-55058853E79B}">
      <dgm:prSet phldrT="[Text]"/>
      <dgm:spPr>
        <a:solidFill>
          <a:schemeClr val="accent4"/>
        </a:solidFill>
        <a:effectLst>
          <a:outerShdw blurRad="50800" dist="38100" dir="8100000" algn="tr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en-US" dirty="0"/>
            <a:t>Document</a:t>
          </a:r>
        </a:p>
      </dgm:t>
    </dgm:pt>
    <dgm:pt modelId="{6A0B83DB-C652-0F44-9930-CB0F82EA80B6}" type="parTrans" cxnId="{C39E0CF3-D4DF-5F4D-96E9-AB3AE4BF1C16}">
      <dgm:prSet/>
      <dgm:spPr/>
      <dgm:t>
        <a:bodyPr/>
        <a:lstStyle/>
        <a:p>
          <a:endParaRPr lang="en-US"/>
        </a:p>
      </dgm:t>
    </dgm:pt>
    <dgm:pt modelId="{72EEC56A-BE8B-E548-879A-D74BB5206A2A}" type="sibTrans" cxnId="{C39E0CF3-D4DF-5F4D-96E9-AB3AE4BF1C16}">
      <dgm:prSet/>
      <dgm:spPr/>
      <dgm:t>
        <a:bodyPr/>
        <a:lstStyle/>
        <a:p>
          <a:endParaRPr lang="en-US"/>
        </a:p>
      </dgm:t>
    </dgm:pt>
    <dgm:pt modelId="{F4FB773B-4ED4-7E42-8851-077AF61A3DCB}">
      <dgm:prSet phldrT="[Text]" custT="1"/>
      <dgm:spPr/>
      <dgm:t>
        <a:bodyPr/>
        <a:lstStyle/>
        <a:p>
          <a:r>
            <a:rPr lang="en-US" sz="1600" dirty="0"/>
            <a:t>Document! Document! Document</a:t>
          </a:r>
          <a:r>
            <a:rPr lang="en-US" sz="1500" dirty="0"/>
            <a:t>!</a:t>
          </a:r>
        </a:p>
      </dgm:t>
    </dgm:pt>
    <dgm:pt modelId="{0A57381D-787B-C64F-ACEA-D3138235D7D3}" type="parTrans" cxnId="{07207963-9336-D24D-9E8D-303F79E5F090}">
      <dgm:prSet/>
      <dgm:spPr/>
      <dgm:t>
        <a:bodyPr/>
        <a:lstStyle/>
        <a:p>
          <a:endParaRPr lang="en-US"/>
        </a:p>
      </dgm:t>
    </dgm:pt>
    <dgm:pt modelId="{6AB80D1B-49E6-2048-8FA6-122D243CEA8C}" type="sibTrans" cxnId="{07207963-9336-D24D-9E8D-303F79E5F090}">
      <dgm:prSet/>
      <dgm:spPr/>
      <dgm:t>
        <a:bodyPr/>
        <a:lstStyle/>
        <a:p>
          <a:endParaRPr lang="en-US"/>
        </a:p>
      </dgm:t>
    </dgm:pt>
    <dgm:pt modelId="{A81CA0AE-43F1-784C-8FD3-787B54A384F0}" type="pres">
      <dgm:prSet presAssocID="{2753DFE5-6EAE-3A42-A5E9-58099A1C0903}" presName="rootnode" presStyleCnt="0">
        <dgm:presLayoutVars>
          <dgm:chMax/>
          <dgm:chPref/>
          <dgm:dir/>
          <dgm:animLvl val="lvl"/>
        </dgm:presLayoutVars>
      </dgm:prSet>
      <dgm:spPr/>
    </dgm:pt>
    <dgm:pt modelId="{BA181E08-C131-F946-A136-265BF389717F}" type="pres">
      <dgm:prSet presAssocID="{932CD879-A4A7-EC47-8867-2514C0A7F5CE}" presName="composite" presStyleCnt="0"/>
      <dgm:spPr/>
    </dgm:pt>
    <dgm:pt modelId="{2B9CAC72-53A5-2B48-9FDA-6EA29535E0E2}" type="pres">
      <dgm:prSet presAssocID="{932CD879-A4A7-EC47-8867-2514C0A7F5CE}" presName="bentUpArrow1" presStyleLbl="alignImgPlace1" presStyleIdx="0" presStyleCnt="3"/>
      <dgm:spPr>
        <a:effectLst>
          <a:outerShdw blurRad="50800" dist="38100" dir="8100000" algn="tr" rotWithShape="0">
            <a:prstClr val="black">
              <a:alpha val="40000"/>
            </a:prstClr>
          </a:outerShdw>
        </a:effectLst>
      </dgm:spPr>
    </dgm:pt>
    <dgm:pt modelId="{599BFED3-B06A-034E-A024-C2BBE508E145}" type="pres">
      <dgm:prSet presAssocID="{932CD879-A4A7-EC47-8867-2514C0A7F5CE}" presName="ParentText" presStyleLbl="node1" presStyleIdx="0" presStyleCnt="4">
        <dgm:presLayoutVars>
          <dgm:chMax val="1"/>
          <dgm:chPref val="1"/>
          <dgm:bulletEnabled val="1"/>
        </dgm:presLayoutVars>
      </dgm:prSet>
      <dgm:spPr/>
    </dgm:pt>
    <dgm:pt modelId="{7283C6DC-84C0-FA45-827A-95C763603941}" type="pres">
      <dgm:prSet presAssocID="{932CD879-A4A7-EC47-8867-2514C0A7F5CE}" presName="ChildText" presStyleLbl="revTx" presStyleIdx="0" presStyleCnt="4" custScaleX="229672" custLinFactNeighborX="76371" custLinFactNeighborY="2033">
        <dgm:presLayoutVars>
          <dgm:chMax val="0"/>
          <dgm:chPref val="0"/>
          <dgm:bulletEnabled val="1"/>
        </dgm:presLayoutVars>
      </dgm:prSet>
      <dgm:spPr/>
    </dgm:pt>
    <dgm:pt modelId="{ABA597C0-5082-224D-BF5C-73F225AB015F}" type="pres">
      <dgm:prSet presAssocID="{D53AAB63-03AF-5945-A028-2B5271C1B4FB}" presName="sibTrans" presStyleCnt="0"/>
      <dgm:spPr/>
    </dgm:pt>
    <dgm:pt modelId="{93FD3BAB-187A-4C45-B4A4-4E1D04C29049}" type="pres">
      <dgm:prSet presAssocID="{6AECBA97-929E-CC42-A492-27461C78FD13}" presName="composite" presStyleCnt="0"/>
      <dgm:spPr/>
    </dgm:pt>
    <dgm:pt modelId="{20D9F580-14B7-0744-99F1-E52B183E26F9}" type="pres">
      <dgm:prSet presAssocID="{6AECBA97-929E-CC42-A492-27461C78FD13}" presName="bentUpArrow1" presStyleLbl="alignImgPlace1" presStyleIdx="1" presStyleCnt="3"/>
      <dgm:spPr>
        <a:effectLst>
          <a:outerShdw blurRad="50800" dist="38100" dir="8100000" algn="tr" rotWithShape="0">
            <a:prstClr val="black">
              <a:alpha val="40000"/>
            </a:prstClr>
          </a:outerShdw>
        </a:effectLst>
      </dgm:spPr>
    </dgm:pt>
    <dgm:pt modelId="{2C41ABFE-2760-1842-8949-9CE57C14972D}" type="pres">
      <dgm:prSet presAssocID="{6AECBA97-929E-CC42-A492-27461C78FD13}" presName="ParentText" presStyleLbl="node1" presStyleIdx="1" presStyleCnt="4">
        <dgm:presLayoutVars>
          <dgm:chMax val="1"/>
          <dgm:chPref val="1"/>
          <dgm:bulletEnabled val="1"/>
        </dgm:presLayoutVars>
      </dgm:prSet>
      <dgm:spPr/>
    </dgm:pt>
    <dgm:pt modelId="{C05358F6-199B-D244-B1D4-A2D4DF04A599}" type="pres">
      <dgm:prSet presAssocID="{6AECBA97-929E-CC42-A492-27461C78FD13}" presName="ChildText" presStyleLbl="revTx" presStyleIdx="1" presStyleCnt="4" custScaleX="297064" custLinFactX="3638" custLinFactNeighborX="100000" custLinFactNeighborY="-6002">
        <dgm:presLayoutVars>
          <dgm:chMax val="0"/>
          <dgm:chPref val="0"/>
          <dgm:bulletEnabled val="1"/>
        </dgm:presLayoutVars>
      </dgm:prSet>
      <dgm:spPr/>
    </dgm:pt>
    <dgm:pt modelId="{959FC6DC-770E-1644-A972-01E05E58517F}" type="pres">
      <dgm:prSet presAssocID="{901E2D36-7DB9-964A-872B-F23110EE450C}" presName="sibTrans" presStyleCnt="0"/>
      <dgm:spPr/>
    </dgm:pt>
    <dgm:pt modelId="{26680D8B-AAA5-944C-A53A-FFEE7FE18454}" type="pres">
      <dgm:prSet presAssocID="{D476A893-A0F5-0048-AFE0-CB23324BD1DB}" presName="composite" presStyleCnt="0"/>
      <dgm:spPr/>
    </dgm:pt>
    <dgm:pt modelId="{752F0424-0E97-784D-98CE-BD4321ED4C30}" type="pres">
      <dgm:prSet presAssocID="{D476A893-A0F5-0048-AFE0-CB23324BD1DB}" presName="bentUpArrow1" presStyleLbl="alignImgPlace1" presStyleIdx="2" presStyleCnt="3"/>
      <dgm:spPr>
        <a:effectLst>
          <a:outerShdw blurRad="50800" dist="38100" dir="8100000" algn="tr" rotWithShape="0">
            <a:prstClr val="black">
              <a:alpha val="40000"/>
            </a:prstClr>
          </a:outerShdw>
        </a:effectLst>
      </dgm:spPr>
    </dgm:pt>
    <dgm:pt modelId="{6952CA71-EF71-934D-8026-8AA5DA1063FA}" type="pres">
      <dgm:prSet presAssocID="{D476A893-A0F5-0048-AFE0-CB23324BD1DB}" presName="ParentText" presStyleLbl="node1" presStyleIdx="2" presStyleCnt="4">
        <dgm:presLayoutVars>
          <dgm:chMax val="1"/>
          <dgm:chPref val="1"/>
          <dgm:bulletEnabled val="1"/>
        </dgm:presLayoutVars>
      </dgm:prSet>
      <dgm:spPr/>
    </dgm:pt>
    <dgm:pt modelId="{9E6D98F4-85E6-2347-BDB5-CB731D89B352}" type="pres">
      <dgm:prSet presAssocID="{D476A893-A0F5-0048-AFE0-CB23324BD1DB}" presName="ChildText" presStyleLbl="revTx" presStyleIdx="2" presStyleCnt="4" custScaleX="288797" custLinFactX="1771" custLinFactNeighborX="100000" custLinFactNeighborY="-3601">
        <dgm:presLayoutVars>
          <dgm:chMax val="0"/>
          <dgm:chPref val="0"/>
          <dgm:bulletEnabled val="1"/>
        </dgm:presLayoutVars>
      </dgm:prSet>
      <dgm:spPr/>
    </dgm:pt>
    <dgm:pt modelId="{90B839FF-696A-6349-B163-94DDE3452B38}" type="pres">
      <dgm:prSet presAssocID="{F8987E14-C4E3-1946-9614-2C69F0C48A12}" presName="sibTrans" presStyleCnt="0"/>
      <dgm:spPr/>
    </dgm:pt>
    <dgm:pt modelId="{B1B4AD05-3E33-3343-9058-C29448736D43}" type="pres">
      <dgm:prSet presAssocID="{5B8E855D-698D-FD4D-97C6-55058853E79B}" presName="composite" presStyleCnt="0"/>
      <dgm:spPr/>
    </dgm:pt>
    <dgm:pt modelId="{53CDB554-69FF-4847-AF61-53C36DF0C199}" type="pres">
      <dgm:prSet presAssocID="{5B8E855D-698D-FD4D-97C6-55058853E79B}" presName="ParentText" presStyleLbl="node1" presStyleIdx="3" presStyleCnt="4">
        <dgm:presLayoutVars>
          <dgm:chMax val="1"/>
          <dgm:chPref val="1"/>
          <dgm:bulletEnabled val="1"/>
        </dgm:presLayoutVars>
      </dgm:prSet>
      <dgm:spPr/>
    </dgm:pt>
    <dgm:pt modelId="{6F6AC484-7D77-D147-8A56-F144EBE41C3D}" type="pres">
      <dgm:prSet presAssocID="{5B8E855D-698D-FD4D-97C6-55058853E79B}" presName="FinalChildText" presStyleLbl="revTx" presStyleIdx="3" presStyleCnt="4" custScaleX="125540" custLinFactNeighborX="25272" custLinFactNeighborY="1200">
        <dgm:presLayoutVars>
          <dgm:chMax val="0"/>
          <dgm:chPref val="0"/>
          <dgm:bulletEnabled val="1"/>
        </dgm:presLayoutVars>
      </dgm:prSet>
      <dgm:spPr/>
    </dgm:pt>
  </dgm:ptLst>
  <dgm:cxnLst>
    <dgm:cxn modelId="{FE5E7501-5E07-BC40-A884-A67032F2C482}" type="presOf" srcId="{D476A893-A0F5-0048-AFE0-CB23324BD1DB}" destId="{6952CA71-EF71-934D-8026-8AA5DA1063FA}" srcOrd="0" destOrd="0" presId="urn:microsoft.com/office/officeart/2005/8/layout/StepDownProcess"/>
    <dgm:cxn modelId="{E883FD02-81D9-B444-BD73-99D93BFA630F}" type="presOf" srcId="{F4FB773B-4ED4-7E42-8851-077AF61A3DCB}" destId="{6F6AC484-7D77-D147-8A56-F144EBE41C3D}" srcOrd="0" destOrd="0" presId="urn:microsoft.com/office/officeart/2005/8/layout/StepDownProcess"/>
    <dgm:cxn modelId="{443FF004-C35C-2C46-B8F2-653EE2C2A0FB}" srcId="{932CD879-A4A7-EC47-8867-2514C0A7F5CE}" destId="{0D1FFDDB-84A2-8D4F-B4A9-2A9343F14FA8}" srcOrd="0" destOrd="0" parTransId="{C9B9CD8E-324C-8E46-84E4-340FF05F7239}" sibTransId="{45B0D331-4AA1-5C42-A23A-76D78587DAA7}"/>
    <dgm:cxn modelId="{07429509-A3A9-C946-9AAC-69F8D1A5D10F}" srcId="{2753DFE5-6EAE-3A42-A5E9-58099A1C0903}" destId="{D476A893-A0F5-0048-AFE0-CB23324BD1DB}" srcOrd="2" destOrd="0" parTransId="{E559979D-AE3B-EE4A-A4A4-2915570AFCB5}" sibTransId="{F8987E14-C4E3-1946-9614-2C69F0C48A12}"/>
    <dgm:cxn modelId="{E4C3B916-EFE9-934E-B4E1-50A946164364}" srcId="{6AECBA97-929E-CC42-A492-27461C78FD13}" destId="{5EE2C74A-A3B8-AE49-A35E-50343E8D85F5}" srcOrd="0" destOrd="0" parTransId="{7C6A8CDB-E7D8-B143-A018-61CEBFF755E8}" sibTransId="{69352D2F-CE66-6A41-A204-2B5F19A14733}"/>
    <dgm:cxn modelId="{748EC035-27C5-D047-9A89-94CDD8EBE472}" type="presOf" srcId="{6AECBA97-929E-CC42-A492-27461C78FD13}" destId="{2C41ABFE-2760-1842-8949-9CE57C14972D}" srcOrd="0" destOrd="0" presId="urn:microsoft.com/office/officeart/2005/8/layout/StepDownProcess"/>
    <dgm:cxn modelId="{680AD04C-38D2-FE4B-8E85-E0FAEC4E789D}" type="presOf" srcId="{932CD879-A4A7-EC47-8867-2514C0A7F5CE}" destId="{599BFED3-B06A-034E-A024-C2BBE508E145}" srcOrd="0" destOrd="0" presId="urn:microsoft.com/office/officeart/2005/8/layout/StepDownProcess"/>
    <dgm:cxn modelId="{07207963-9336-D24D-9E8D-303F79E5F090}" srcId="{5B8E855D-698D-FD4D-97C6-55058853E79B}" destId="{F4FB773B-4ED4-7E42-8851-077AF61A3DCB}" srcOrd="0" destOrd="0" parTransId="{0A57381D-787B-C64F-ACEA-D3138235D7D3}" sibTransId="{6AB80D1B-49E6-2048-8FA6-122D243CEA8C}"/>
    <dgm:cxn modelId="{68DF9C67-9AC5-8F4E-9898-19A0146FE797}" type="presOf" srcId="{5B8E855D-698D-FD4D-97C6-55058853E79B}" destId="{53CDB554-69FF-4847-AF61-53C36DF0C199}" srcOrd="0" destOrd="0" presId="urn:microsoft.com/office/officeart/2005/8/layout/StepDownProcess"/>
    <dgm:cxn modelId="{F4DC7970-1B41-CC43-992B-2938C9EB08BF}" type="presOf" srcId="{0D1FFDDB-84A2-8D4F-B4A9-2A9343F14FA8}" destId="{7283C6DC-84C0-FA45-827A-95C763603941}" srcOrd="0" destOrd="0" presId="urn:microsoft.com/office/officeart/2005/8/layout/StepDownProcess"/>
    <dgm:cxn modelId="{F195277D-5E4A-DE4A-97D5-0C2D6CA9E8B0}" srcId="{2753DFE5-6EAE-3A42-A5E9-58099A1C0903}" destId="{6AECBA97-929E-CC42-A492-27461C78FD13}" srcOrd="1" destOrd="0" parTransId="{BD0E6943-C10E-9347-92C3-481E008F7D89}" sibTransId="{901E2D36-7DB9-964A-872B-F23110EE450C}"/>
    <dgm:cxn modelId="{14FDF2A6-0260-9C4C-BEA5-EEE3401A9D60}" type="presOf" srcId="{315425F5-65EE-5345-B9AC-1197FF947E16}" destId="{9E6D98F4-85E6-2347-BDB5-CB731D89B352}" srcOrd="0" destOrd="0" presId="urn:microsoft.com/office/officeart/2005/8/layout/StepDownProcess"/>
    <dgm:cxn modelId="{60FE15A8-5413-0F44-BB13-F888C2017F13}" type="presOf" srcId="{5EE2C74A-A3B8-AE49-A35E-50343E8D85F5}" destId="{C05358F6-199B-D244-B1D4-A2D4DF04A599}" srcOrd="0" destOrd="0" presId="urn:microsoft.com/office/officeart/2005/8/layout/StepDownProcess"/>
    <dgm:cxn modelId="{898C45A9-DECA-1242-8FD3-486C72AB5591}" srcId="{D476A893-A0F5-0048-AFE0-CB23324BD1DB}" destId="{315425F5-65EE-5345-B9AC-1197FF947E16}" srcOrd="0" destOrd="0" parTransId="{6D6907B2-8CBE-504A-851D-5B9B0E26E904}" sibTransId="{57EEC0FD-03ED-3843-A962-B0364D55FD74}"/>
    <dgm:cxn modelId="{67C408DC-A5CF-514D-AC57-805F64BA729B}" type="presOf" srcId="{2753DFE5-6EAE-3A42-A5E9-58099A1C0903}" destId="{A81CA0AE-43F1-784C-8FD3-787B54A384F0}" srcOrd="0" destOrd="0" presId="urn:microsoft.com/office/officeart/2005/8/layout/StepDownProcess"/>
    <dgm:cxn modelId="{C39E0CF3-D4DF-5F4D-96E9-AB3AE4BF1C16}" srcId="{2753DFE5-6EAE-3A42-A5E9-58099A1C0903}" destId="{5B8E855D-698D-FD4D-97C6-55058853E79B}" srcOrd="3" destOrd="0" parTransId="{6A0B83DB-C652-0F44-9930-CB0F82EA80B6}" sibTransId="{72EEC56A-BE8B-E548-879A-D74BB5206A2A}"/>
    <dgm:cxn modelId="{D892EDFB-9CFA-BF48-9141-6D12757E8310}" srcId="{2753DFE5-6EAE-3A42-A5E9-58099A1C0903}" destId="{932CD879-A4A7-EC47-8867-2514C0A7F5CE}" srcOrd="0" destOrd="0" parTransId="{0D39DDE8-8E39-BA4E-8C22-1A0B0E355FBB}" sibTransId="{D53AAB63-03AF-5945-A028-2B5271C1B4FB}"/>
    <dgm:cxn modelId="{C6A70AF2-4706-224B-A43E-0B334835A278}" type="presParOf" srcId="{A81CA0AE-43F1-784C-8FD3-787B54A384F0}" destId="{BA181E08-C131-F946-A136-265BF389717F}" srcOrd="0" destOrd="0" presId="urn:microsoft.com/office/officeart/2005/8/layout/StepDownProcess"/>
    <dgm:cxn modelId="{EE5C19C0-009B-0846-9FA9-E6B9FD9CF0AD}" type="presParOf" srcId="{BA181E08-C131-F946-A136-265BF389717F}" destId="{2B9CAC72-53A5-2B48-9FDA-6EA29535E0E2}" srcOrd="0" destOrd="0" presId="urn:microsoft.com/office/officeart/2005/8/layout/StepDownProcess"/>
    <dgm:cxn modelId="{10361A2A-6A7D-D845-A3D2-CDB15DDEE5D8}" type="presParOf" srcId="{BA181E08-C131-F946-A136-265BF389717F}" destId="{599BFED3-B06A-034E-A024-C2BBE508E145}" srcOrd="1" destOrd="0" presId="urn:microsoft.com/office/officeart/2005/8/layout/StepDownProcess"/>
    <dgm:cxn modelId="{DA31C0FC-C6AE-284F-AAB3-E6FB0B5FF8F8}" type="presParOf" srcId="{BA181E08-C131-F946-A136-265BF389717F}" destId="{7283C6DC-84C0-FA45-827A-95C763603941}" srcOrd="2" destOrd="0" presId="urn:microsoft.com/office/officeart/2005/8/layout/StepDownProcess"/>
    <dgm:cxn modelId="{C6EAC43E-04F3-BF45-9C77-BD5B401EF985}" type="presParOf" srcId="{A81CA0AE-43F1-784C-8FD3-787B54A384F0}" destId="{ABA597C0-5082-224D-BF5C-73F225AB015F}" srcOrd="1" destOrd="0" presId="urn:microsoft.com/office/officeart/2005/8/layout/StepDownProcess"/>
    <dgm:cxn modelId="{189B4FE6-A506-434E-9D23-6E858745BCA6}" type="presParOf" srcId="{A81CA0AE-43F1-784C-8FD3-787B54A384F0}" destId="{93FD3BAB-187A-4C45-B4A4-4E1D04C29049}" srcOrd="2" destOrd="0" presId="urn:microsoft.com/office/officeart/2005/8/layout/StepDownProcess"/>
    <dgm:cxn modelId="{4B7C1AD5-2EDE-4A4E-9683-D185133A0EED}" type="presParOf" srcId="{93FD3BAB-187A-4C45-B4A4-4E1D04C29049}" destId="{20D9F580-14B7-0744-99F1-E52B183E26F9}" srcOrd="0" destOrd="0" presId="urn:microsoft.com/office/officeart/2005/8/layout/StepDownProcess"/>
    <dgm:cxn modelId="{116393E1-B4F4-214B-A6F2-A0F3750FF6D5}" type="presParOf" srcId="{93FD3BAB-187A-4C45-B4A4-4E1D04C29049}" destId="{2C41ABFE-2760-1842-8949-9CE57C14972D}" srcOrd="1" destOrd="0" presId="urn:microsoft.com/office/officeart/2005/8/layout/StepDownProcess"/>
    <dgm:cxn modelId="{EB145725-07D0-4B42-A5A5-A75609C83FB1}" type="presParOf" srcId="{93FD3BAB-187A-4C45-B4A4-4E1D04C29049}" destId="{C05358F6-199B-D244-B1D4-A2D4DF04A599}" srcOrd="2" destOrd="0" presId="urn:microsoft.com/office/officeart/2005/8/layout/StepDownProcess"/>
    <dgm:cxn modelId="{F3DD31D1-3348-744A-A5BA-3A8E0AFE8F16}" type="presParOf" srcId="{A81CA0AE-43F1-784C-8FD3-787B54A384F0}" destId="{959FC6DC-770E-1644-A972-01E05E58517F}" srcOrd="3" destOrd="0" presId="urn:microsoft.com/office/officeart/2005/8/layout/StepDownProcess"/>
    <dgm:cxn modelId="{6435FD2A-94F0-8A4E-802E-0799545F24F5}" type="presParOf" srcId="{A81CA0AE-43F1-784C-8FD3-787B54A384F0}" destId="{26680D8B-AAA5-944C-A53A-FFEE7FE18454}" srcOrd="4" destOrd="0" presId="urn:microsoft.com/office/officeart/2005/8/layout/StepDownProcess"/>
    <dgm:cxn modelId="{9BD6A9AD-DB9C-D541-9278-A9882F77A076}" type="presParOf" srcId="{26680D8B-AAA5-944C-A53A-FFEE7FE18454}" destId="{752F0424-0E97-784D-98CE-BD4321ED4C30}" srcOrd="0" destOrd="0" presId="urn:microsoft.com/office/officeart/2005/8/layout/StepDownProcess"/>
    <dgm:cxn modelId="{106A7F6D-5850-AF45-8EDE-2CC589005DCD}" type="presParOf" srcId="{26680D8B-AAA5-944C-A53A-FFEE7FE18454}" destId="{6952CA71-EF71-934D-8026-8AA5DA1063FA}" srcOrd="1" destOrd="0" presId="urn:microsoft.com/office/officeart/2005/8/layout/StepDownProcess"/>
    <dgm:cxn modelId="{FE3089FD-DD02-9848-9A7E-EFE64B448181}" type="presParOf" srcId="{26680D8B-AAA5-944C-A53A-FFEE7FE18454}" destId="{9E6D98F4-85E6-2347-BDB5-CB731D89B352}" srcOrd="2" destOrd="0" presId="urn:microsoft.com/office/officeart/2005/8/layout/StepDownProcess"/>
    <dgm:cxn modelId="{C238597E-C0CC-724F-92EC-8EBC5D1F376C}" type="presParOf" srcId="{A81CA0AE-43F1-784C-8FD3-787B54A384F0}" destId="{90B839FF-696A-6349-B163-94DDE3452B38}" srcOrd="5" destOrd="0" presId="urn:microsoft.com/office/officeart/2005/8/layout/StepDownProcess"/>
    <dgm:cxn modelId="{3597BB06-8BDA-7840-8C20-3B5809B36299}" type="presParOf" srcId="{A81CA0AE-43F1-784C-8FD3-787B54A384F0}" destId="{B1B4AD05-3E33-3343-9058-C29448736D43}" srcOrd="6" destOrd="0" presId="urn:microsoft.com/office/officeart/2005/8/layout/StepDownProcess"/>
    <dgm:cxn modelId="{0D971B07-128F-FC40-8350-49C1339F8DD9}" type="presParOf" srcId="{B1B4AD05-3E33-3343-9058-C29448736D43}" destId="{53CDB554-69FF-4847-AF61-53C36DF0C199}" srcOrd="0" destOrd="0" presId="urn:microsoft.com/office/officeart/2005/8/layout/StepDownProcess"/>
    <dgm:cxn modelId="{047AA940-B197-5541-9AD0-E8C49D503619}" type="presParOf" srcId="{B1B4AD05-3E33-3343-9058-C29448736D43}" destId="{6F6AC484-7D77-D147-8A56-F144EBE41C3D}" srcOrd="1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B9CAC72-53A5-2B48-9FDA-6EA29535E0E2}">
      <dsp:nvSpPr>
        <dsp:cNvPr id="0" name=""/>
        <dsp:cNvSpPr/>
      </dsp:nvSpPr>
      <dsp:spPr>
        <a:xfrm rot="5400000">
          <a:off x="1513272" y="1084308"/>
          <a:ext cx="952258" cy="1084112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dk2"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outerShdw blurRad="50800" dist="38100" dir="8100000" algn="tr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99BFED3-B06A-034E-A024-C2BBE508E145}">
      <dsp:nvSpPr>
        <dsp:cNvPr id="0" name=""/>
        <dsp:cNvSpPr/>
      </dsp:nvSpPr>
      <dsp:spPr>
        <a:xfrm>
          <a:off x="1260982" y="28710"/>
          <a:ext cx="1603042" cy="1122077"/>
        </a:xfrm>
        <a:prstGeom prst="roundRect">
          <a:avLst>
            <a:gd name="adj" fmla="val 16670"/>
          </a:avLst>
        </a:prstGeom>
        <a:solidFill>
          <a:schemeClr val="accent4"/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outerShdw blurRad="50800" dist="38100" dir="8100000" algn="tr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Payment terms</a:t>
          </a:r>
        </a:p>
      </dsp:txBody>
      <dsp:txXfrm>
        <a:off x="1315767" y="83495"/>
        <a:ext cx="1493472" cy="1012507"/>
      </dsp:txXfrm>
    </dsp:sp>
    <dsp:sp modelId="{7283C6DC-84C0-FA45-827A-95C763603941}">
      <dsp:nvSpPr>
        <dsp:cNvPr id="0" name=""/>
        <dsp:cNvSpPr/>
      </dsp:nvSpPr>
      <dsp:spPr>
        <a:xfrm>
          <a:off x="2998511" y="154164"/>
          <a:ext cx="2677746" cy="9069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Set up payment terms in contract, including required documentation and any performance certifications</a:t>
          </a:r>
        </a:p>
      </dsp:txBody>
      <dsp:txXfrm>
        <a:off x="2998511" y="154164"/>
        <a:ext cx="2677746" cy="906912"/>
      </dsp:txXfrm>
    </dsp:sp>
    <dsp:sp modelId="{20D9F580-14B7-0744-99F1-E52B183E26F9}">
      <dsp:nvSpPr>
        <dsp:cNvPr id="0" name=""/>
        <dsp:cNvSpPr/>
      </dsp:nvSpPr>
      <dsp:spPr>
        <a:xfrm rot="5400000">
          <a:off x="3205208" y="2344771"/>
          <a:ext cx="952258" cy="1084112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dk2"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outerShdw blurRad="50800" dist="38100" dir="8100000" algn="tr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C41ABFE-2760-1842-8949-9CE57C14972D}">
      <dsp:nvSpPr>
        <dsp:cNvPr id="0" name=""/>
        <dsp:cNvSpPr/>
      </dsp:nvSpPr>
      <dsp:spPr>
        <a:xfrm>
          <a:off x="2952918" y="1289174"/>
          <a:ext cx="1603042" cy="1122077"/>
        </a:xfrm>
        <a:prstGeom prst="roundRect">
          <a:avLst>
            <a:gd name="adj" fmla="val 16670"/>
          </a:avLst>
        </a:prstGeom>
        <a:solidFill>
          <a:schemeClr val="accent4"/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outerShdw blurRad="50800" dist="38100" dir="8100000" algn="tr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Review</a:t>
          </a:r>
        </a:p>
      </dsp:txBody>
      <dsp:txXfrm>
        <a:off x="3007703" y="1343959"/>
        <a:ext cx="1493472" cy="1012507"/>
      </dsp:txXfrm>
    </dsp:sp>
    <dsp:sp modelId="{C05358F6-199B-D244-B1D4-A2D4DF04A599}">
      <dsp:nvSpPr>
        <dsp:cNvPr id="0" name=""/>
        <dsp:cNvSpPr/>
      </dsp:nvSpPr>
      <dsp:spPr>
        <a:xfrm>
          <a:off x="4615491" y="1341757"/>
          <a:ext cx="3463470" cy="9069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Review invoices, documentation, performance reports, etc. to ensure compliance with contract terms and state and federal requirements</a:t>
          </a:r>
        </a:p>
      </dsp:txBody>
      <dsp:txXfrm>
        <a:off x="4615491" y="1341757"/>
        <a:ext cx="3463470" cy="906912"/>
      </dsp:txXfrm>
    </dsp:sp>
    <dsp:sp modelId="{752F0424-0E97-784D-98CE-BD4321ED4C30}">
      <dsp:nvSpPr>
        <dsp:cNvPr id="0" name=""/>
        <dsp:cNvSpPr/>
      </dsp:nvSpPr>
      <dsp:spPr>
        <a:xfrm rot="5400000">
          <a:off x="4897144" y="3605235"/>
          <a:ext cx="952258" cy="1084112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dk2"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outerShdw blurRad="50800" dist="38100" dir="8100000" algn="tr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952CA71-EF71-934D-8026-8AA5DA1063FA}">
      <dsp:nvSpPr>
        <dsp:cNvPr id="0" name=""/>
        <dsp:cNvSpPr/>
      </dsp:nvSpPr>
      <dsp:spPr>
        <a:xfrm>
          <a:off x="4644853" y="2549637"/>
          <a:ext cx="1603042" cy="1122077"/>
        </a:xfrm>
        <a:prstGeom prst="roundRect">
          <a:avLst>
            <a:gd name="adj" fmla="val 16670"/>
          </a:avLst>
        </a:prstGeom>
        <a:solidFill>
          <a:schemeClr val="accent4"/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outerShdw blurRad="50800" dist="38100" dir="8100000" algn="tr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Disburse</a:t>
          </a:r>
        </a:p>
      </dsp:txBody>
      <dsp:txXfrm>
        <a:off x="4699638" y="2604422"/>
        <a:ext cx="1493472" cy="1012507"/>
      </dsp:txXfrm>
    </dsp:sp>
    <dsp:sp modelId="{9E6D98F4-85E6-2347-BDB5-CB731D89B352}">
      <dsp:nvSpPr>
        <dsp:cNvPr id="0" name=""/>
        <dsp:cNvSpPr/>
      </dsp:nvSpPr>
      <dsp:spPr>
        <a:xfrm>
          <a:off x="6333852" y="2623995"/>
          <a:ext cx="3367085" cy="9069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Perform disbursement process     (G.S. 159-28) and make payments</a:t>
          </a:r>
        </a:p>
      </dsp:txBody>
      <dsp:txXfrm>
        <a:off x="6333852" y="2623995"/>
        <a:ext cx="3367085" cy="906912"/>
      </dsp:txXfrm>
    </dsp:sp>
    <dsp:sp modelId="{53CDB554-69FF-4847-AF61-53C36DF0C199}">
      <dsp:nvSpPr>
        <dsp:cNvPr id="0" name=""/>
        <dsp:cNvSpPr/>
      </dsp:nvSpPr>
      <dsp:spPr>
        <a:xfrm>
          <a:off x="6336789" y="3810101"/>
          <a:ext cx="1603042" cy="1122077"/>
        </a:xfrm>
        <a:prstGeom prst="roundRect">
          <a:avLst>
            <a:gd name="adj" fmla="val 16670"/>
          </a:avLst>
        </a:prstGeom>
        <a:solidFill>
          <a:schemeClr val="accent4"/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outerShdw blurRad="50800" dist="38100" dir="8100000" algn="tr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Document</a:t>
          </a:r>
        </a:p>
      </dsp:txBody>
      <dsp:txXfrm>
        <a:off x="6391574" y="3864886"/>
        <a:ext cx="1493472" cy="1012507"/>
      </dsp:txXfrm>
    </dsp:sp>
    <dsp:sp modelId="{6F6AC484-7D77-D147-8A56-F144EBE41C3D}">
      <dsp:nvSpPr>
        <dsp:cNvPr id="0" name=""/>
        <dsp:cNvSpPr/>
      </dsp:nvSpPr>
      <dsp:spPr>
        <a:xfrm>
          <a:off x="8085592" y="3928000"/>
          <a:ext cx="1463671" cy="9069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Document! Document! Document</a:t>
          </a:r>
          <a:r>
            <a:rPr lang="en-US" sz="1500" kern="1200" dirty="0"/>
            <a:t>!</a:t>
          </a:r>
        </a:p>
      </dsp:txBody>
      <dsp:txXfrm>
        <a:off x="8085592" y="3928000"/>
        <a:ext cx="1463671" cy="90691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D6B41E-9489-FC44-9BF1-8526295219B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4029126-8105-F24C-96D6-06308BAF1FA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FB7905-0B66-4446-A155-1E3091046E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FA396-5E51-2242-A20F-9930DB6A572E}" type="datetimeFigureOut">
              <a:rPr lang="en-US" smtClean="0"/>
              <a:t>8/8/22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7F956B-7333-7243-B797-375F362164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561344-5B02-FB4B-83F9-03D36AB82D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12C66-8663-8541-8BCC-E42522B9C3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63180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000604-AEF5-2D48-91E5-66FC11F550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D673C9B-018C-6E4D-BE96-A952CCCA81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1C3349-1B24-F84C-85B6-451989E767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FA396-5E51-2242-A20F-9930DB6A572E}" type="datetimeFigureOut">
              <a:rPr lang="en-US" smtClean="0"/>
              <a:t>8/8/22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D499EE-61A4-E840-B2EA-FE79848319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994A5A-5EBD-AB41-9F39-F386757B6A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12C66-8663-8541-8BCC-E42522B9C3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32335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C176BCE-13DF-A341-AEEF-892942CD90F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A432BD9-5E5E-2346-B962-B1467D70596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6CE8F8-7C11-E244-8556-15B9CB0F6A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FA396-5E51-2242-A20F-9930DB6A572E}" type="datetimeFigureOut">
              <a:rPr lang="en-US" smtClean="0"/>
              <a:t>8/8/22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2DFA88-071A-3942-B728-C213A578B8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9241FF-3E1F-B14C-8CFA-F2E1E66E70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12C66-8663-8541-8BCC-E42522B9C3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01890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A323E4-ED73-514F-881A-5C2DF6D76F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7302F5-2812-BA49-9B82-4F0A335BF2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D42967-6BDF-8347-B177-995614B4D8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FA396-5E51-2242-A20F-9930DB6A572E}" type="datetimeFigureOut">
              <a:rPr lang="en-US" smtClean="0"/>
              <a:t>8/8/22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2DC7ED-9D85-FA47-8662-9E75800177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DA5782-CAB8-5042-B7B0-971A2B0ECE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12C66-8663-8541-8BCC-E42522B9C3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9855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46D6A8-6F67-1A4B-8095-7D2B08890A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240331-4276-ED42-A274-DF5CFB1011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88E8AA-0101-2F41-A53D-D9F8AD7902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FA396-5E51-2242-A20F-9930DB6A572E}" type="datetimeFigureOut">
              <a:rPr lang="en-US" smtClean="0"/>
              <a:t>8/8/22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1FAF9C-35E7-4746-B7F1-10CDD9C3FB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8239C2-E7B7-2B43-96D7-767F3A5136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12C66-8663-8541-8BCC-E42522B9C3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545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A29A12-BCD9-F044-8931-2071280F0D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A0DE63-1057-AF48-BBAF-142856C1C30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013DEA5-74AB-484E-B652-FE4765B56D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D267D2B-7DF9-3343-8D58-147B521750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FA396-5E51-2242-A20F-9930DB6A572E}" type="datetimeFigureOut">
              <a:rPr lang="en-US" smtClean="0"/>
              <a:t>8/8/22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B91EBFE-EA42-AE4E-A8E3-CDFCFF3E52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079622C-E0C4-574C-A5F5-569899CEB9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12C66-8663-8541-8BCC-E42522B9C3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5150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2A5A64-F44A-9845-B597-577BC7113A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C555C1B-BACE-C444-AD81-8643B04759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1FEA9B2-A637-EC49-99B5-4354BC8566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DEFC3F8-6C69-CC4D-AD7E-E3012C7146B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0518DA6-81A9-DC41-AE09-E7EFAA4FCD2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DAA0128-0176-C643-8484-3D880075AD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FA396-5E51-2242-A20F-9930DB6A572E}" type="datetimeFigureOut">
              <a:rPr lang="en-US" smtClean="0"/>
              <a:t>8/8/22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69ADCC8-5F66-7E45-94B9-242124B5EF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55E5062-AD55-C44A-B3DB-C975DBD4F2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12C66-8663-8541-8BCC-E42522B9C3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24859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CC6148-1457-B048-B67E-1A6D129A88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CC9E47B-17B3-BA46-AE59-19E1806498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FA396-5E51-2242-A20F-9930DB6A572E}" type="datetimeFigureOut">
              <a:rPr lang="en-US" smtClean="0"/>
              <a:t>8/8/22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E60C00E-F969-A849-B20E-E169C6B471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83B0520-0EC1-C546-854E-6E927B8811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12C66-8663-8541-8BCC-E42522B9C3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91753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AA06174-BE00-9D4A-B7C4-B51C960704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FA396-5E51-2242-A20F-9930DB6A572E}" type="datetimeFigureOut">
              <a:rPr lang="en-US" smtClean="0"/>
              <a:t>8/8/22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156ED1A-E8C7-154F-9019-814E037883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67E951D-6D93-9C40-B1DF-9191392973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12C66-8663-8541-8BCC-E42522B9C3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3462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3258F3-F8AD-4F42-91D5-BE98C98932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689DF1-B287-0244-9B1F-B3660F69DC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614DC83-CB25-2344-8126-AC71CFEBE4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45D1176-64EA-2B41-91D7-B4D7F2B385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FA396-5E51-2242-A20F-9930DB6A572E}" type="datetimeFigureOut">
              <a:rPr lang="en-US" smtClean="0"/>
              <a:t>8/8/22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9A52C6F-A58C-EF48-9E4F-8F370AE4AB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973366-C92B-BA45-8850-3B1088466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12C66-8663-8541-8BCC-E42522B9C3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17379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6B0F69-5FA6-5F4E-9D14-302A3C66C0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2E20BF4-A9BF-9A42-B697-18CEB46E871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5044339-0ACD-5A4B-97BE-098E46A2ED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F60FA6-A95A-BA48-B268-247BF106B6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FA396-5E51-2242-A20F-9930DB6A572E}" type="datetimeFigureOut">
              <a:rPr lang="en-US" smtClean="0"/>
              <a:t>8/8/22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E4C027-4887-E943-ABDD-2ECCF23E16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1A981C-48DB-F446-8D22-A9F28755D4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12C66-8663-8541-8BCC-E42522B9C3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484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5FDE0C5-9A0D-094E-9AD7-151EFB11DF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32F846D-A21D-2F4F-B9EF-F014884C73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05E498-4F95-D044-9640-237206E8F8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9FA396-5E51-2242-A20F-9930DB6A572E}" type="datetimeFigureOut">
              <a:rPr lang="en-US" smtClean="0"/>
              <a:t>8/8/22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48B73C-2D9E-CF4A-962A-F765CA1CF39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07A066-755F-E143-A596-A07543F1D18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012C66-8663-8541-8BCC-E42522B9C3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5752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2" name="Group 571"/>
          <p:cNvGrpSpPr/>
          <p:nvPr/>
        </p:nvGrpSpPr>
        <p:grpSpPr>
          <a:xfrm>
            <a:off x="7504137" y="4648627"/>
            <a:ext cx="3667123" cy="1861707"/>
            <a:chOff x="7504137" y="4648627"/>
            <a:chExt cx="3667123" cy="1861707"/>
          </a:xfrm>
          <a:effectLst>
            <a:outerShdw blurRad="279400" dist="38100" dir="8100000" sx="102000" sy="102000" algn="tr" rotWithShape="0">
              <a:prstClr val="black">
                <a:alpha val="24000"/>
              </a:prstClr>
            </a:outerShdw>
          </a:effectLst>
        </p:grpSpPr>
        <p:sp>
          <p:nvSpPr>
            <p:cNvPr id="550" name="Freeform 533"/>
            <p:cNvSpPr>
              <a:spLocks/>
            </p:cNvSpPr>
            <p:nvPr/>
          </p:nvSpPr>
          <p:spPr bwMode="auto">
            <a:xfrm>
              <a:off x="7504137" y="4648627"/>
              <a:ext cx="3667123" cy="1861707"/>
            </a:xfrm>
            <a:custGeom>
              <a:avLst/>
              <a:gdLst>
                <a:gd name="T0" fmla="*/ 852 w 1400"/>
                <a:gd name="T1" fmla="*/ 175 h 589"/>
                <a:gd name="T2" fmla="*/ 10 w 1400"/>
                <a:gd name="T3" fmla="*/ 175 h 589"/>
                <a:gd name="T4" fmla="*/ 0 w 1400"/>
                <a:gd name="T5" fmla="*/ 408 h 589"/>
                <a:gd name="T6" fmla="*/ 852 w 1400"/>
                <a:gd name="T7" fmla="*/ 408 h 589"/>
                <a:gd name="T8" fmla="*/ 852 w 1400"/>
                <a:gd name="T9" fmla="*/ 533 h 589"/>
                <a:gd name="T10" fmla="*/ 921 w 1400"/>
                <a:gd name="T11" fmla="*/ 574 h 589"/>
                <a:gd name="T12" fmla="*/ 1365 w 1400"/>
                <a:gd name="T13" fmla="*/ 335 h 589"/>
                <a:gd name="T14" fmla="*/ 1363 w 1400"/>
                <a:gd name="T15" fmla="*/ 253 h 589"/>
                <a:gd name="T16" fmla="*/ 922 w 1400"/>
                <a:gd name="T17" fmla="*/ 15 h 589"/>
                <a:gd name="T18" fmla="*/ 852 w 1400"/>
                <a:gd name="T19" fmla="*/ 57 h 589"/>
                <a:gd name="T20" fmla="*/ 852 w 1400"/>
                <a:gd name="T21" fmla="*/ 175 h 5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400" h="589">
                  <a:moveTo>
                    <a:pt x="852" y="175"/>
                  </a:moveTo>
                  <a:cubicBezTo>
                    <a:pt x="10" y="175"/>
                    <a:pt x="10" y="175"/>
                    <a:pt x="10" y="175"/>
                  </a:cubicBezTo>
                  <a:cubicBezTo>
                    <a:pt x="0" y="408"/>
                    <a:pt x="0" y="408"/>
                    <a:pt x="0" y="408"/>
                  </a:cubicBezTo>
                  <a:cubicBezTo>
                    <a:pt x="852" y="408"/>
                    <a:pt x="852" y="408"/>
                    <a:pt x="852" y="408"/>
                  </a:cubicBezTo>
                  <a:cubicBezTo>
                    <a:pt x="852" y="533"/>
                    <a:pt x="852" y="533"/>
                    <a:pt x="852" y="533"/>
                  </a:cubicBezTo>
                  <a:cubicBezTo>
                    <a:pt x="852" y="575"/>
                    <a:pt x="894" y="589"/>
                    <a:pt x="921" y="574"/>
                  </a:cubicBezTo>
                  <a:cubicBezTo>
                    <a:pt x="1365" y="335"/>
                    <a:pt x="1365" y="335"/>
                    <a:pt x="1365" y="335"/>
                  </a:cubicBezTo>
                  <a:cubicBezTo>
                    <a:pt x="1400" y="316"/>
                    <a:pt x="1395" y="270"/>
                    <a:pt x="1363" y="253"/>
                  </a:cubicBezTo>
                  <a:cubicBezTo>
                    <a:pt x="922" y="15"/>
                    <a:pt x="922" y="15"/>
                    <a:pt x="922" y="15"/>
                  </a:cubicBezTo>
                  <a:cubicBezTo>
                    <a:pt x="894" y="0"/>
                    <a:pt x="852" y="14"/>
                    <a:pt x="852" y="57"/>
                  </a:cubicBezTo>
                  <a:lnTo>
                    <a:pt x="852" y="175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6">
                    <a:lumMod val="40000"/>
                    <a:lumOff val="60000"/>
                  </a:schemeClr>
                </a:gs>
                <a:gs pos="46000">
                  <a:schemeClr val="accent6">
                    <a:lumMod val="95000"/>
                    <a:lumOff val="5000"/>
                  </a:schemeClr>
                </a:gs>
                <a:gs pos="100000">
                  <a:schemeClr val="accent6">
                    <a:lumMod val="60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6" name="Rectangle 565"/>
            <p:cNvSpPr/>
            <p:nvPr/>
          </p:nvSpPr>
          <p:spPr>
            <a:xfrm>
              <a:off x="9813009" y="5071649"/>
              <a:ext cx="1200773" cy="73866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400" kern="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05</a:t>
              </a:r>
            </a:p>
            <a:p>
              <a:r>
                <a:rPr lang="en-US" kern="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Reporting</a:t>
              </a:r>
            </a:p>
          </p:txBody>
        </p:sp>
      </p:grpSp>
      <p:grpSp>
        <p:nvGrpSpPr>
          <p:cNvPr id="571" name="Group 570"/>
          <p:cNvGrpSpPr/>
          <p:nvPr/>
        </p:nvGrpSpPr>
        <p:grpSpPr>
          <a:xfrm>
            <a:off x="6137836" y="4402259"/>
            <a:ext cx="3132751" cy="2313516"/>
            <a:chOff x="6137836" y="4402259"/>
            <a:chExt cx="3132751" cy="2313516"/>
          </a:xfrm>
          <a:effectLst>
            <a:outerShdw blurRad="279400" dist="38100" dir="8100000" sx="102000" sy="102000" algn="tr" rotWithShape="0">
              <a:prstClr val="black">
                <a:alpha val="24000"/>
              </a:prstClr>
            </a:outerShdw>
          </a:effectLst>
        </p:grpSpPr>
        <p:sp>
          <p:nvSpPr>
            <p:cNvPr id="546" name="Freeform 529"/>
            <p:cNvSpPr>
              <a:spLocks/>
            </p:cNvSpPr>
            <p:nvPr/>
          </p:nvSpPr>
          <p:spPr bwMode="auto">
            <a:xfrm>
              <a:off x="6137836" y="4402259"/>
              <a:ext cx="3132751" cy="2313516"/>
            </a:xfrm>
            <a:custGeom>
              <a:avLst/>
              <a:gdLst>
                <a:gd name="T0" fmla="*/ 486 w 1274"/>
                <a:gd name="T1" fmla="*/ 254 h 847"/>
                <a:gd name="T2" fmla="*/ 9 w 1274"/>
                <a:gd name="T3" fmla="*/ 254 h 847"/>
                <a:gd name="T4" fmla="*/ 0 w 1274"/>
                <a:gd name="T5" fmla="*/ 593 h 847"/>
                <a:gd name="T6" fmla="*/ 486 w 1274"/>
                <a:gd name="T7" fmla="*/ 593 h 847"/>
                <a:gd name="T8" fmla="*/ 486 w 1274"/>
                <a:gd name="T9" fmla="*/ 767 h 847"/>
                <a:gd name="T10" fmla="*/ 586 w 1274"/>
                <a:gd name="T11" fmla="*/ 826 h 847"/>
                <a:gd name="T12" fmla="*/ 1223 w 1274"/>
                <a:gd name="T13" fmla="*/ 482 h 847"/>
                <a:gd name="T14" fmla="*/ 1221 w 1274"/>
                <a:gd name="T15" fmla="*/ 364 h 847"/>
                <a:gd name="T16" fmla="*/ 587 w 1274"/>
                <a:gd name="T17" fmla="*/ 22 h 847"/>
                <a:gd name="T18" fmla="*/ 486 w 1274"/>
                <a:gd name="T19" fmla="*/ 82 h 847"/>
                <a:gd name="T20" fmla="*/ 486 w 1274"/>
                <a:gd name="T21" fmla="*/ 254 h 8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274" h="847">
                  <a:moveTo>
                    <a:pt x="486" y="254"/>
                  </a:moveTo>
                  <a:cubicBezTo>
                    <a:pt x="9" y="254"/>
                    <a:pt x="9" y="254"/>
                    <a:pt x="9" y="254"/>
                  </a:cubicBezTo>
                  <a:cubicBezTo>
                    <a:pt x="0" y="593"/>
                    <a:pt x="0" y="593"/>
                    <a:pt x="0" y="593"/>
                  </a:cubicBezTo>
                  <a:cubicBezTo>
                    <a:pt x="486" y="593"/>
                    <a:pt x="486" y="593"/>
                    <a:pt x="486" y="593"/>
                  </a:cubicBezTo>
                  <a:cubicBezTo>
                    <a:pt x="486" y="767"/>
                    <a:pt x="486" y="767"/>
                    <a:pt x="486" y="767"/>
                  </a:cubicBezTo>
                  <a:cubicBezTo>
                    <a:pt x="486" y="827"/>
                    <a:pt x="546" y="847"/>
                    <a:pt x="586" y="826"/>
                  </a:cubicBezTo>
                  <a:cubicBezTo>
                    <a:pt x="1223" y="482"/>
                    <a:pt x="1223" y="482"/>
                    <a:pt x="1223" y="482"/>
                  </a:cubicBezTo>
                  <a:cubicBezTo>
                    <a:pt x="1274" y="455"/>
                    <a:pt x="1267" y="388"/>
                    <a:pt x="1221" y="364"/>
                  </a:cubicBezTo>
                  <a:cubicBezTo>
                    <a:pt x="587" y="22"/>
                    <a:pt x="587" y="22"/>
                    <a:pt x="587" y="22"/>
                  </a:cubicBezTo>
                  <a:cubicBezTo>
                    <a:pt x="546" y="0"/>
                    <a:pt x="486" y="20"/>
                    <a:pt x="486" y="82"/>
                  </a:cubicBezTo>
                  <a:lnTo>
                    <a:pt x="486" y="254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46000">
                  <a:schemeClr val="accent5">
                    <a:lumMod val="95000"/>
                    <a:lumOff val="5000"/>
                  </a:schemeClr>
                </a:gs>
                <a:gs pos="100000">
                  <a:schemeClr val="accent5">
                    <a:lumMod val="60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5" name="Rectangle 564"/>
            <p:cNvSpPr/>
            <p:nvPr/>
          </p:nvSpPr>
          <p:spPr>
            <a:xfrm>
              <a:off x="7416295" y="4850303"/>
              <a:ext cx="1768802" cy="86177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3200" kern="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04</a:t>
              </a:r>
            </a:p>
            <a:p>
              <a:r>
                <a:rPr lang="en-US" kern="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Documentation </a:t>
              </a:r>
            </a:p>
          </p:txBody>
        </p:sp>
      </p:grpSp>
      <p:grpSp>
        <p:nvGrpSpPr>
          <p:cNvPr id="570" name="Group 569"/>
          <p:cNvGrpSpPr/>
          <p:nvPr/>
        </p:nvGrpSpPr>
        <p:grpSpPr>
          <a:xfrm>
            <a:off x="4844955" y="1549912"/>
            <a:ext cx="2536035" cy="4561207"/>
            <a:chOff x="4844955" y="1549912"/>
            <a:chExt cx="2536035" cy="4561207"/>
          </a:xfrm>
          <a:effectLst>
            <a:outerShdw blurRad="279400" dist="38100" dir="8100000" sx="102000" sy="102000" algn="tr" rotWithShape="0">
              <a:prstClr val="black">
                <a:alpha val="24000"/>
              </a:prstClr>
            </a:outerShdw>
          </a:effectLst>
        </p:grpSpPr>
        <p:sp>
          <p:nvSpPr>
            <p:cNvPr id="542" name="Freeform 525"/>
            <p:cNvSpPr>
              <a:spLocks/>
            </p:cNvSpPr>
            <p:nvPr/>
          </p:nvSpPr>
          <p:spPr bwMode="auto">
            <a:xfrm>
              <a:off x="4844955" y="1549912"/>
              <a:ext cx="2536035" cy="4561207"/>
            </a:xfrm>
            <a:custGeom>
              <a:avLst/>
              <a:gdLst>
                <a:gd name="T0" fmla="*/ 316 w 1045"/>
                <a:gd name="T1" fmla="*/ 0 h 1780"/>
                <a:gd name="T2" fmla="*/ 316 w 1045"/>
                <a:gd name="T3" fmla="*/ 809 h 1780"/>
                <a:gd name="T4" fmla="*/ 100 w 1045"/>
                <a:gd name="T5" fmla="*/ 809 h 1780"/>
                <a:gd name="T6" fmla="*/ 27 w 1045"/>
                <a:gd name="T7" fmla="*/ 932 h 1780"/>
                <a:gd name="T8" fmla="*/ 450 w 1045"/>
                <a:gd name="T9" fmla="*/ 1718 h 1780"/>
                <a:gd name="T10" fmla="*/ 597 w 1045"/>
                <a:gd name="T11" fmla="*/ 1715 h 1780"/>
                <a:gd name="T12" fmla="*/ 1018 w 1045"/>
                <a:gd name="T13" fmla="*/ 933 h 1780"/>
                <a:gd name="T14" fmla="*/ 943 w 1045"/>
                <a:gd name="T15" fmla="*/ 809 h 1780"/>
                <a:gd name="T16" fmla="*/ 724 w 1045"/>
                <a:gd name="T17" fmla="*/ 809 h 1780"/>
                <a:gd name="T18" fmla="*/ 724 w 1045"/>
                <a:gd name="T19" fmla="*/ 6 h 1780"/>
                <a:gd name="T20" fmla="*/ 316 w 1045"/>
                <a:gd name="T21" fmla="*/ 0 h 17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045" h="1780">
                  <a:moveTo>
                    <a:pt x="316" y="0"/>
                  </a:moveTo>
                  <a:cubicBezTo>
                    <a:pt x="316" y="809"/>
                    <a:pt x="316" y="809"/>
                    <a:pt x="316" y="809"/>
                  </a:cubicBezTo>
                  <a:cubicBezTo>
                    <a:pt x="100" y="809"/>
                    <a:pt x="100" y="809"/>
                    <a:pt x="100" y="809"/>
                  </a:cubicBezTo>
                  <a:cubicBezTo>
                    <a:pt x="25" y="809"/>
                    <a:pt x="0" y="883"/>
                    <a:pt x="27" y="932"/>
                  </a:cubicBezTo>
                  <a:cubicBezTo>
                    <a:pt x="450" y="1718"/>
                    <a:pt x="450" y="1718"/>
                    <a:pt x="450" y="1718"/>
                  </a:cubicBezTo>
                  <a:cubicBezTo>
                    <a:pt x="484" y="1780"/>
                    <a:pt x="566" y="1772"/>
                    <a:pt x="597" y="1715"/>
                  </a:cubicBezTo>
                  <a:cubicBezTo>
                    <a:pt x="1018" y="933"/>
                    <a:pt x="1018" y="933"/>
                    <a:pt x="1018" y="933"/>
                  </a:cubicBezTo>
                  <a:cubicBezTo>
                    <a:pt x="1045" y="883"/>
                    <a:pt x="1019" y="809"/>
                    <a:pt x="943" y="809"/>
                  </a:cubicBezTo>
                  <a:cubicBezTo>
                    <a:pt x="724" y="809"/>
                    <a:pt x="724" y="809"/>
                    <a:pt x="724" y="809"/>
                  </a:cubicBezTo>
                  <a:cubicBezTo>
                    <a:pt x="724" y="6"/>
                    <a:pt x="724" y="6"/>
                    <a:pt x="724" y="6"/>
                  </a:cubicBezTo>
                  <a:lnTo>
                    <a:pt x="316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2">
                    <a:lumMod val="40000"/>
                    <a:lumOff val="60000"/>
                  </a:schemeClr>
                </a:gs>
                <a:gs pos="46000">
                  <a:schemeClr val="accent2">
                    <a:lumMod val="95000"/>
                    <a:lumOff val="5000"/>
                  </a:schemeClr>
                </a:gs>
                <a:gs pos="100000">
                  <a:schemeClr val="accent2">
                    <a:lumMod val="60000"/>
                  </a:scheme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4" name="Rectangle 563"/>
            <p:cNvSpPr/>
            <p:nvPr/>
          </p:nvSpPr>
          <p:spPr>
            <a:xfrm>
              <a:off x="5261819" y="3738357"/>
              <a:ext cx="1702306" cy="86177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3200" kern="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03</a:t>
              </a:r>
            </a:p>
            <a:p>
              <a:pPr algn="ctr"/>
              <a:r>
                <a:rPr lang="en-US" kern="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Procurement</a:t>
              </a:r>
            </a:p>
          </p:txBody>
        </p:sp>
      </p:grpSp>
      <p:grpSp>
        <p:nvGrpSpPr>
          <p:cNvPr id="569" name="Group 568"/>
          <p:cNvGrpSpPr/>
          <p:nvPr/>
        </p:nvGrpSpPr>
        <p:grpSpPr>
          <a:xfrm>
            <a:off x="5093586" y="498337"/>
            <a:ext cx="5159093" cy="2983844"/>
            <a:chOff x="5093586" y="498337"/>
            <a:chExt cx="5159093" cy="2983844"/>
          </a:xfrm>
          <a:effectLst>
            <a:outerShdw blurRad="279400" dist="38100" dir="8100000" sx="102000" sy="102000" algn="tr" rotWithShape="0">
              <a:prstClr val="black">
                <a:alpha val="24000"/>
              </a:prstClr>
            </a:outerShdw>
          </a:effectLst>
        </p:grpSpPr>
        <p:sp>
          <p:nvSpPr>
            <p:cNvPr id="538" name="Freeform 521"/>
            <p:cNvSpPr>
              <a:spLocks/>
            </p:cNvSpPr>
            <p:nvPr/>
          </p:nvSpPr>
          <p:spPr bwMode="auto">
            <a:xfrm>
              <a:off x="5093586" y="498337"/>
              <a:ext cx="5159093" cy="2983844"/>
            </a:xfrm>
            <a:custGeom>
              <a:avLst/>
              <a:gdLst>
                <a:gd name="T0" fmla="*/ 2141 w 2145"/>
                <a:gd name="T1" fmla="*/ 332 h 1149"/>
                <a:gd name="T2" fmla="*/ 1069 w 2145"/>
                <a:gd name="T3" fmla="*/ 332 h 1149"/>
                <a:gd name="T4" fmla="*/ 1069 w 2145"/>
                <a:gd name="T5" fmla="*/ 112 h 1149"/>
                <a:gd name="T6" fmla="*/ 931 w 2145"/>
                <a:gd name="T7" fmla="*/ 30 h 1149"/>
                <a:gd name="T8" fmla="*/ 72 w 2145"/>
                <a:gd name="T9" fmla="*/ 493 h 1149"/>
                <a:gd name="T10" fmla="*/ 69 w 2145"/>
                <a:gd name="T11" fmla="*/ 654 h 1149"/>
                <a:gd name="T12" fmla="*/ 933 w 2145"/>
                <a:gd name="T13" fmla="*/ 1120 h 1149"/>
                <a:gd name="T14" fmla="*/ 1069 w 2145"/>
                <a:gd name="T15" fmla="*/ 1040 h 1149"/>
                <a:gd name="T16" fmla="*/ 1069 w 2145"/>
                <a:gd name="T17" fmla="*/ 813 h 1149"/>
                <a:gd name="T18" fmla="*/ 2145 w 2145"/>
                <a:gd name="T19" fmla="*/ 813 h 1149"/>
                <a:gd name="T20" fmla="*/ 2141 w 2145"/>
                <a:gd name="T21" fmla="*/ 332 h 1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145" h="1149">
                  <a:moveTo>
                    <a:pt x="2141" y="332"/>
                  </a:moveTo>
                  <a:cubicBezTo>
                    <a:pt x="1069" y="332"/>
                    <a:pt x="1069" y="332"/>
                    <a:pt x="1069" y="332"/>
                  </a:cubicBezTo>
                  <a:cubicBezTo>
                    <a:pt x="1069" y="112"/>
                    <a:pt x="1069" y="112"/>
                    <a:pt x="1069" y="112"/>
                  </a:cubicBezTo>
                  <a:cubicBezTo>
                    <a:pt x="1069" y="28"/>
                    <a:pt x="987" y="0"/>
                    <a:pt x="931" y="30"/>
                  </a:cubicBezTo>
                  <a:cubicBezTo>
                    <a:pt x="72" y="493"/>
                    <a:pt x="72" y="493"/>
                    <a:pt x="72" y="493"/>
                  </a:cubicBezTo>
                  <a:cubicBezTo>
                    <a:pt x="9" y="527"/>
                    <a:pt x="0" y="617"/>
                    <a:pt x="69" y="654"/>
                  </a:cubicBezTo>
                  <a:cubicBezTo>
                    <a:pt x="933" y="1120"/>
                    <a:pt x="933" y="1120"/>
                    <a:pt x="933" y="1120"/>
                  </a:cubicBezTo>
                  <a:cubicBezTo>
                    <a:pt x="986" y="1149"/>
                    <a:pt x="1069" y="1122"/>
                    <a:pt x="1069" y="1040"/>
                  </a:cubicBezTo>
                  <a:cubicBezTo>
                    <a:pt x="1069" y="813"/>
                    <a:pt x="1069" y="813"/>
                    <a:pt x="1069" y="813"/>
                  </a:cubicBezTo>
                  <a:cubicBezTo>
                    <a:pt x="2145" y="813"/>
                    <a:pt x="2145" y="813"/>
                    <a:pt x="2145" y="813"/>
                  </a:cubicBezTo>
                  <a:lnTo>
                    <a:pt x="2141" y="332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3">
                    <a:lumMod val="40000"/>
                    <a:lumOff val="60000"/>
                  </a:schemeClr>
                </a:gs>
                <a:gs pos="46000">
                  <a:schemeClr val="accent3">
                    <a:lumMod val="95000"/>
                    <a:lumOff val="5000"/>
                  </a:schemeClr>
                </a:gs>
                <a:gs pos="100000">
                  <a:schemeClr val="accent3">
                    <a:lumMod val="60000"/>
                  </a:scheme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3" name="Rectangle 562"/>
            <p:cNvSpPr/>
            <p:nvPr/>
          </p:nvSpPr>
          <p:spPr>
            <a:xfrm>
              <a:off x="5539836" y="1170039"/>
              <a:ext cx="1979456" cy="86177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en-US" sz="3200" kern="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02</a:t>
              </a:r>
            </a:p>
            <a:p>
              <a:pPr algn="r"/>
              <a:r>
                <a:rPr lang="en-US" kern="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Compliance</a:t>
              </a:r>
            </a:p>
          </p:txBody>
        </p:sp>
      </p:grpSp>
      <p:grpSp>
        <p:nvGrpSpPr>
          <p:cNvPr id="568" name="Group 567"/>
          <p:cNvGrpSpPr/>
          <p:nvPr/>
        </p:nvGrpSpPr>
        <p:grpSpPr>
          <a:xfrm>
            <a:off x="8102021" y="248587"/>
            <a:ext cx="4089979" cy="3470199"/>
            <a:chOff x="8102021" y="248587"/>
            <a:chExt cx="4089979" cy="3470199"/>
          </a:xfrm>
          <a:effectLst>
            <a:outerShdw blurRad="279400" dist="38100" dir="8100000" sx="102000" sy="102000" algn="tr" rotWithShape="0">
              <a:prstClr val="black">
                <a:alpha val="24000"/>
              </a:prstClr>
            </a:outerShdw>
          </a:effectLst>
        </p:grpSpPr>
        <p:sp>
          <p:nvSpPr>
            <p:cNvPr id="534" name="Freeform 517"/>
            <p:cNvSpPr>
              <a:spLocks/>
            </p:cNvSpPr>
            <p:nvPr/>
          </p:nvSpPr>
          <p:spPr bwMode="auto">
            <a:xfrm>
              <a:off x="8102021" y="248587"/>
              <a:ext cx="4089979" cy="3470199"/>
            </a:xfrm>
            <a:custGeom>
              <a:avLst/>
              <a:gdLst>
                <a:gd name="T0" fmla="*/ 82 w 1679"/>
                <a:gd name="T1" fmla="*/ 775 h 1361"/>
                <a:gd name="T2" fmla="*/ 86 w 1679"/>
                <a:gd name="T3" fmla="*/ 584 h 1361"/>
                <a:gd name="T4" fmla="*/ 1104 w 1679"/>
                <a:gd name="T5" fmla="*/ 35 h 1361"/>
                <a:gd name="T6" fmla="*/ 1267 w 1679"/>
                <a:gd name="T7" fmla="*/ 132 h 1361"/>
                <a:gd name="T8" fmla="*/ 1267 w 1679"/>
                <a:gd name="T9" fmla="*/ 386 h 1361"/>
                <a:gd name="T10" fmla="*/ 1679 w 1679"/>
                <a:gd name="T11" fmla="*/ 386 h 1361"/>
                <a:gd name="T12" fmla="*/ 1679 w 1679"/>
                <a:gd name="T13" fmla="*/ 976 h 1361"/>
                <a:gd name="T14" fmla="*/ 1267 w 1679"/>
                <a:gd name="T15" fmla="*/ 976 h 1361"/>
                <a:gd name="T16" fmla="*/ 1267 w 1679"/>
                <a:gd name="T17" fmla="*/ 1232 h 1361"/>
                <a:gd name="T18" fmla="*/ 1106 w 1679"/>
                <a:gd name="T19" fmla="*/ 1327 h 1361"/>
                <a:gd name="T20" fmla="*/ 82 w 1679"/>
                <a:gd name="T21" fmla="*/ 775 h 13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679" h="1361">
                  <a:moveTo>
                    <a:pt x="82" y="775"/>
                  </a:moveTo>
                  <a:cubicBezTo>
                    <a:pt x="0" y="731"/>
                    <a:pt x="11" y="624"/>
                    <a:pt x="86" y="584"/>
                  </a:cubicBezTo>
                  <a:cubicBezTo>
                    <a:pt x="1104" y="35"/>
                    <a:pt x="1104" y="35"/>
                    <a:pt x="1104" y="35"/>
                  </a:cubicBezTo>
                  <a:cubicBezTo>
                    <a:pt x="1170" y="0"/>
                    <a:pt x="1267" y="33"/>
                    <a:pt x="1267" y="132"/>
                  </a:cubicBezTo>
                  <a:cubicBezTo>
                    <a:pt x="1267" y="386"/>
                    <a:pt x="1267" y="386"/>
                    <a:pt x="1267" y="386"/>
                  </a:cubicBezTo>
                  <a:cubicBezTo>
                    <a:pt x="1679" y="386"/>
                    <a:pt x="1679" y="386"/>
                    <a:pt x="1679" y="386"/>
                  </a:cubicBezTo>
                  <a:cubicBezTo>
                    <a:pt x="1679" y="976"/>
                    <a:pt x="1679" y="976"/>
                    <a:pt x="1679" y="976"/>
                  </a:cubicBezTo>
                  <a:cubicBezTo>
                    <a:pt x="1267" y="976"/>
                    <a:pt x="1267" y="976"/>
                    <a:pt x="1267" y="976"/>
                  </a:cubicBezTo>
                  <a:cubicBezTo>
                    <a:pt x="1267" y="1232"/>
                    <a:pt x="1267" y="1232"/>
                    <a:pt x="1267" y="1232"/>
                  </a:cubicBezTo>
                  <a:cubicBezTo>
                    <a:pt x="1267" y="1329"/>
                    <a:pt x="1170" y="1361"/>
                    <a:pt x="1106" y="1327"/>
                  </a:cubicBezTo>
                  <a:lnTo>
                    <a:pt x="82" y="775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1">
                    <a:lumMod val="40000"/>
                    <a:lumOff val="60000"/>
                  </a:schemeClr>
                </a:gs>
                <a:gs pos="46000">
                  <a:schemeClr val="accent1">
                    <a:lumMod val="95000"/>
                    <a:lumOff val="5000"/>
                  </a:schemeClr>
                </a:gs>
                <a:gs pos="100000">
                  <a:schemeClr val="accent1">
                    <a:lumMod val="60000"/>
                  </a:scheme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2" name="Rectangle 561"/>
            <p:cNvSpPr/>
            <p:nvPr/>
          </p:nvSpPr>
          <p:spPr>
            <a:xfrm>
              <a:off x="9034326" y="1275800"/>
              <a:ext cx="1979456" cy="86177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en-US" sz="3200" kern="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01</a:t>
              </a:r>
            </a:p>
            <a:p>
              <a:pPr algn="r"/>
              <a:r>
                <a:rPr lang="en-US" kern="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Eligibility</a:t>
              </a:r>
            </a:p>
          </p:txBody>
        </p:sp>
      </p:grpSp>
      <p:sp>
        <p:nvSpPr>
          <p:cNvPr id="20" name="Rectangle 19"/>
          <p:cNvSpPr/>
          <p:nvPr/>
        </p:nvSpPr>
        <p:spPr>
          <a:xfrm>
            <a:off x="1094420" y="471956"/>
            <a:ext cx="4990951" cy="42280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From A to Z: Using American Rescue Plan Act Fiscal Recovery Funds to Directly Fund a Capital Project</a:t>
            </a:r>
          </a:p>
          <a:p>
            <a:endParaRPr lang="en-US" sz="1400" b="1" spc="-3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200" b="1" spc="-3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August 2022</a:t>
            </a:r>
            <a:endParaRPr lang="en-US" sz="3200" spc="-300" dirty="0">
              <a:solidFill>
                <a:schemeClr val="accent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2" name="Picture 4" descr="Logo, company name&#10;&#10;Description automatically generated">
            <a:extLst>
              <a:ext uri="{FF2B5EF4-FFF2-40B4-BE49-F238E27FC236}">
                <a16:creationId xmlns:a16="http://schemas.microsoft.com/office/drawing/2014/main" id="{294937AA-A0E5-D046-86CB-B3228F2891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006903" y="4915684"/>
            <a:ext cx="1595202" cy="1224317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2" descr="NC Regions">
            <a:extLst>
              <a:ext uri="{FF2B5EF4-FFF2-40B4-BE49-F238E27FC236}">
                <a16:creationId xmlns:a16="http://schemas.microsoft.com/office/drawing/2014/main" id="{2B4ACE92-5FAF-F144-8F73-983F12DA97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65829" y="4958096"/>
            <a:ext cx="1159776" cy="1201841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2862314F-6F76-4147-A4ED-CD7FF64C69AD}"/>
              </a:ext>
            </a:extLst>
          </p:cNvPr>
          <p:cNvSpPr/>
          <p:nvPr/>
        </p:nvSpPr>
        <p:spPr>
          <a:xfrm>
            <a:off x="0" y="0"/>
            <a:ext cx="923760" cy="6626831"/>
          </a:xfrm>
          <a:prstGeom prst="rect">
            <a:avLst/>
          </a:prstGeom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895562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entagon 7">
            <a:extLst>
              <a:ext uri="{FF2B5EF4-FFF2-40B4-BE49-F238E27FC236}">
                <a16:creationId xmlns:a16="http://schemas.microsoft.com/office/drawing/2014/main" id="{FBD6BBC1-1D89-654C-A2A6-16BF0B733C45}"/>
              </a:ext>
            </a:extLst>
          </p:cNvPr>
          <p:cNvSpPr/>
          <p:nvPr/>
        </p:nvSpPr>
        <p:spPr>
          <a:xfrm>
            <a:off x="0" y="0"/>
            <a:ext cx="4330700" cy="6604000"/>
          </a:xfrm>
          <a:prstGeom prst="homePlate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/>
              <a:t>Checklist for Funding Capital Project with ARP/CSLFRF</a:t>
            </a:r>
          </a:p>
          <a:p>
            <a:pPr algn="ctr"/>
            <a:endParaRPr lang="en-US" sz="3600" dirty="0"/>
          </a:p>
          <a:p>
            <a:pPr algn="ctr"/>
            <a:endParaRPr lang="en-US" sz="3600" dirty="0"/>
          </a:p>
        </p:txBody>
      </p:sp>
      <p:pic>
        <p:nvPicPr>
          <p:cNvPr id="12" name="Graphic 11" descr="Checklist with solid fill">
            <a:extLst>
              <a:ext uri="{FF2B5EF4-FFF2-40B4-BE49-F238E27FC236}">
                <a16:creationId xmlns:a16="http://schemas.microsoft.com/office/drawing/2014/main" id="{B1EE6FA2-5973-3949-9769-1902730ED33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76300" y="4102100"/>
            <a:ext cx="1168400" cy="1168400"/>
          </a:xfrm>
          <a:prstGeom prst="rect">
            <a:avLst/>
          </a:prstGeom>
        </p:spPr>
      </p:pic>
      <p:sp>
        <p:nvSpPr>
          <p:cNvPr id="5" name="Oval 4">
            <a:extLst>
              <a:ext uri="{FF2B5EF4-FFF2-40B4-BE49-F238E27FC236}">
                <a16:creationId xmlns:a16="http://schemas.microsoft.com/office/drawing/2014/main" id="{DFFC34D3-57A7-D243-9717-A9CCC5C2D094}"/>
              </a:ext>
            </a:extLst>
          </p:cNvPr>
          <p:cNvSpPr/>
          <p:nvPr/>
        </p:nvSpPr>
        <p:spPr>
          <a:xfrm>
            <a:off x="755650" y="3968750"/>
            <a:ext cx="1409700" cy="1435100"/>
          </a:xfrm>
          <a:prstGeom prst="ellipse">
            <a:avLst/>
          </a:prstGeom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/>
              <a:t>6</a:t>
            </a:r>
          </a:p>
        </p:txBody>
      </p:sp>
      <p:sp>
        <p:nvSpPr>
          <p:cNvPr id="7" name="Content Placeholder 5">
            <a:extLst>
              <a:ext uri="{FF2B5EF4-FFF2-40B4-BE49-F238E27FC236}">
                <a16:creationId xmlns:a16="http://schemas.microsoft.com/office/drawing/2014/main" id="{53C0241F-09BD-EC44-A1D9-019176DEC8C1}"/>
              </a:ext>
            </a:extLst>
          </p:cNvPr>
          <p:cNvSpPr txBox="1">
            <a:spLocks/>
          </p:cNvSpPr>
          <p:nvPr/>
        </p:nvSpPr>
        <p:spPr>
          <a:xfrm>
            <a:off x="4930321" y="161557"/>
            <a:ext cx="5498700" cy="6534886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800"/>
              </a:spcBef>
              <a:buFont typeface="Wingdings" pitchFamily="2" charset="2"/>
              <a:buChar char="q"/>
            </a:pPr>
            <a:r>
              <a:rPr lang="en-US" sz="1600" dirty="0"/>
              <a:t>Adopt general compliance provisions</a:t>
            </a:r>
          </a:p>
          <a:p>
            <a:pPr>
              <a:lnSpc>
                <a:spcPct val="100000"/>
              </a:lnSpc>
              <a:spcBef>
                <a:spcPts val="800"/>
              </a:spcBef>
              <a:buFont typeface="Wingdings" pitchFamily="2" charset="2"/>
              <a:buChar char="q"/>
            </a:pPr>
            <a:r>
              <a:rPr lang="en-US" sz="1600" dirty="0"/>
              <a:t>Define project (purpose, scope, parameters, timeline, estimated costs, feasibility review)</a:t>
            </a:r>
          </a:p>
          <a:p>
            <a:pPr>
              <a:lnSpc>
                <a:spcPct val="100000"/>
              </a:lnSpc>
              <a:spcBef>
                <a:spcPts val="800"/>
              </a:spcBef>
              <a:buFont typeface="Wingdings" pitchFamily="2" charset="2"/>
              <a:buChar char="q"/>
            </a:pPr>
            <a:r>
              <a:rPr lang="en-US" sz="1600" dirty="0"/>
              <a:t>Identify state law authority</a:t>
            </a:r>
          </a:p>
          <a:p>
            <a:pPr>
              <a:lnSpc>
                <a:spcPct val="100000"/>
              </a:lnSpc>
              <a:spcBef>
                <a:spcPts val="800"/>
              </a:spcBef>
              <a:buFont typeface="Wingdings" pitchFamily="2" charset="2"/>
              <a:buChar char="q"/>
            </a:pPr>
            <a:r>
              <a:rPr lang="en-US" sz="1600" dirty="0"/>
              <a:t>Determine and document that project is an eligible use of ARP/CSLFRF (Identify Expenditure Category EC), according to Eligible Use Policy</a:t>
            </a:r>
          </a:p>
          <a:p>
            <a:pPr>
              <a:lnSpc>
                <a:spcPct val="100000"/>
              </a:lnSpc>
              <a:spcBef>
                <a:spcPts val="800"/>
              </a:spcBef>
              <a:buFont typeface="Wingdings" pitchFamily="2" charset="2"/>
              <a:buChar char="q"/>
            </a:pPr>
            <a:r>
              <a:rPr lang="en-US" sz="1600" dirty="0"/>
              <a:t>Identify any special requirements or limitations for EC, according to Final Rule and Compliance and Reporting Guide</a:t>
            </a:r>
          </a:p>
          <a:p>
            <a:pPr>
              <a:lnSpc>
                <a:spcPct val="100000"/>
              </a:lnSpc>
              <a:spcBef>
                <a:spcPts val="800"/>
              </a:spcBef>
              <a:buFont typeface="Wingdings" pitchFamily="2" charset="2"/>
              <a:buChar char="q"/>
            </a:pPr>
            <a:r>
              <a:rPr lang="en-US" sz="1600" dirty="0"/>
              <a:t>Document initial allowable cost review according to Allowable Cost Policy</a:t>
            </a:r>
          </a:p>
          <a:p>
            <a:pPr>
              <a:lnSpc>
                <a:spcPct val="100000"/>
              </a:lnSpc>
              <a:spcBef>
                <a:spcPts val="800"/>
              </a:spcBef>
              <a:buFont typeface="Wingdings" pitchFamily="2" charset="2"/>
              <a:buChar char="q"/>
            </a:pPr>
            <a:r>
              <a:rPr lang="en-US" sz="1600" dirty="0"/>
              <a:t>Adopt budget and establish accounting system</a:t>
            </a:r>
          </a:p>
          <a:p>
            <a:pPr>
              <a:lnSpc>
                <a:spcPct val="100000"/>
              </a:lnSpc>
              <a:spcBef>
                <a:spcPts val="800"/>
              </a:spcBef>
              <a:buFont typeface="Wingdings" pitchFamily="2" charset="2"/>
              <a:buChar char="q"/>
            </a:pPr>
            <a:r>
              <a:rPr lang="en-US" sz="1600" dirty="0"/>
              <a:t>Adopt and implement specialty compliance provisions (NOT required for Revenue Replacement)</a:t>
            </a:r>
          </a:p>
          <a:p>
            <a:pPr>
              <a:lnSpc>
                <a:spcPct val="100000"/>
              </a:lnSpc>
              <a:spcBef>
                <a:spcPts val="800"/>
              </a:spcBef>
              <a:buFont typeface="Wingdings" pitchFamily="2" charset="2"/>
              <a:buChar char="q"/>
            </a:pPr>
            <a:r>
              <a:rPr lang="en-US" sz="1600" dirty="0"/>
              <a:t>Select contractors/other service providers and execute contracts, according to Procurement Policy</a:t>
            </a:r>
          </a:p>
          <a:p>
            <a:pPr>
              <a:lnSpc>
                <a:spcPct val="100000"/>
              </a:lnSpc>
              <a:spcBef>
                <a:spcPts val="800"/>
              </a:spcBef>
              <a:buFont typeface="Wingdings" pitchFamily="2" charset="2"/>
              <a:buChar char="q"/>
            </a:pPr>
            <a:r>
              <a:rPr lang="en-US" sz="2000" b="1" dirty="0"/>
              <a:t>Manage, track, and document obligations and disbursements, and other required data elements, according to both state law and federal regulations</a:t>
            </a:r>
          </a:p>
          <a:p>
            <a:pPr>
              <a:lnSpc>
                <a:spcPct val="100000"/>
              </a:lnSpc>
              <a:spcBef>
                <a:spcPts val="800"/>
              </a:spcBef>
              <a:buFont typeface="Wingdings" pitchFamily="2" charset="2"/>
              <a:buChar char="q"/>
            </a:pPr>
            <a:r>
              <a:rPr lang="en-US" sz="2000" b="1" dirty="0"/>
              <a:t>Complete periodic reports to US Treasury</a:t>
            </a:r>
          </a:p>
        </p:txBody>
      </p:sp>
    </p:spTree>
    <p:extLst>
      <p:ext uri="{BB962C8B-B14F-4D97-AF65-F5344CB8AC3E}">
        <p14:creationId xmlns:p14="http://schemas.microsoft.com/office/powerpoint/2010/main" val="39810066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0" y="0"/>
            <a:ext cx="12192000" cy="157121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4"/>
              </a:solidFill>
            </a:endParaRPr>
          </a:p>
        </p:txBody>
      </p:sp>
      <p:cxnSp>
        <p:nvCxnSpPr>
          <p:cNvPr id="21" name="Straight Connector 20"/>
          <p:cNvCxnSpPr/>
          <p:nvPr/>
        </p:nvCxnSpPr>
        <p:spPr>
          <a:xfrm>
            <a:off x="8977745" y="5106921"/>
            <a:ext cx="11876" cy="91440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4239491" y="3694928"/>
            <a:ext cx="0" cy="146304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cxnSpLocks/>
          </p:cNvCxnSpPr>
          <p:nvPr/>
        </p:nvCxnSpPr>
        <p:spPr>
          <a:xfrm flipH="1">
            <a:off x="10145452" y="2339740"/>
            <a:ext cx="7645" cy="1413358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2746763" y="2339740"/>
            <a:ext cx="7406640" cy="2061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4239491" y="3726732"/>
            <a:ext cx="5913912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4239491" y="5132895"/>
            <a:ext cx="475013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H="1">
            <a:off x="5035136" y="5995553"/>
            <a:ext cx="3942607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5035136" y="5963748"/>
            <a:ext cx="11876" cy="91440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val 7"/>
          <p:cNvSpPr/>
          <p:nvPr/>
        </p:nvSpPr>
        <p:spPr>
          <a:xfrm>
            <a:off x="1050878" y="1181719"/>
            <a:ext cx="2098305" cy="2052063"/>
          </a:xfrm>
          <a:prstGeom prst="ellipse">
            <a:avLst/>
          </a:prstGeom>
          <a:solidFill>
            <a:schemeClr val="accent3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/>
          <p:cNvSpPr/>
          <p:nvPr/>
        </p:nvSpPr>
        <p:spPr>
          <a:xfrm>
            <a:off x="8562893" y="3525259"/>
            <a:ext cx="521208" cy="521208"/>
          </a:xfrm>
          <a:prstGeom prst="ellipse">
            <a:avLst/>
          </a:prstGeom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9" name="Oval 48"/>
          <p:cNvSpPr/>
          <p:nvPr/>
        </p:nvSpPr>
        <p:spPr>
          <a:xfrm>
            <a:off x="7501542" y="2063927"/>
            <a:ext cx="521208" cy="521208"/>
          </a:xfrm>
          <a:prstGeom prst="ellipse">
            <a:avLst/>
          </a:prstGeom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" name="Oval 50"/>
          <p:cNvSpPr/>
          <p:nvPr/>
        </p:nvSpPr>
        <p:spPr>
          <a:xfrm>
            <a:off x="4674912" y="4897364"/>
            <a:ext cx="521208" cy="521208"/>
          </a:xfrm>
          <a:prstGeom prst="ellipse">
            <a:avLst/>
          </a:prstGeom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2" name="Oval 51"/>
          <p:cNvSpPr/>
          <p:nvPr/>
        </p:nvSpPr>
        <p:spPr>
          <a:xfrm>
            <a:off x="4796343" y="6141115"/>
            <a:ext cx="521208" cy="521208"/>
          </a:xfrm>
          <a:prstGeom prst="ellipse">
            <a:avLst/>
          </a:prstGeom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691677" y="389500"/>
            <a:ext cx="10808646" cy="79221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>
                <a:solidFill>
                  <a:schemeClr val="bg1"/>
                </a:solidFill>
                <a:cs typeface="Arial" panose="020B0604020202020204" pitchFamily="34" charset="0"/>
              </a:rPr>
              <a:t>ARP/CSLFRF Timing</a:t>
            </a:r>
          </a:p>
        </p:txBody>
      </p:sp>
      <p:sp>
        <p:nvSpPr>
          <p:cNvPr id="2" name="Rectangle 1"/>
          <p:cNvSpPr/>
          <p:nvPr/>
        </p:nvSpPr>
        <p:spPr>
          <a:xfrm>
            <a:off x="1245983" y="1682474"/>
            <a:ext cx="170809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cap="all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January 27,</a:t>
            </a:r>
          </a:p>
          <a:p>
            <a:pPr algn="ctr"/>
            <a:r>
              <a:rPr lang="en-US" b="1" cap="all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2020:</a:t>
            </a:r>
          </a:p>
          <a:p>
            <a:pPr algn="ctr"/>
            <a:r>
              <a:rPr lang="en-US" b="1" cap="all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Pandemic Begins</a:t>
            </a:r>
          </a:p>
        </p:txBody>
      </p:sp>
      <p:sp>
        <p:nvSpPr>
          <p:cNvPr id="23" name="Rectangle 22"/>
          <p:cNvSpPr/>
          <p:nvPr/>
        </p:nvSpPr>
        <p:spPr>
          <a:xfrm>
            <a:off x="9084101" y="3726732"/>
            <a:ext cx="253200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cap="all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Summer/fall 2021:</a:t>
            </a:r>
          </a:p>
          <a:p>
            <a:r>
              <a:rPr lang="en-US" sz="1600" b="1" cap="all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First ½ Distribution</a:t>
            </a:r>
          </a:p>
        </p:txBody>
      </p:sp>
      <p:sp>
        <p:nvSpPr>
          <p:cNvPr id="24" name="Rectangle 23"/>
          <p:cNvSpPr/>
          <p:nvPr/>
        </p:nvSpPr>
        <p:spPr>
          <a:xfrm>
            <a:off x="5285805" y="6145228"/>
            <a:ext cx="342722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b="1" cap="all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December 31, 2026:</a:t>
            </a:r>
          </a:p>
          <a:p>
            <a:pPr algn="ctr"/>
            <a:r>
              <a:rPr lang="en-US" sz="1600" b="1" cap="all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 Funds Fully Expended</a:t>
            </a:r>
          </a:p>
        </p:txBody>
      </p:sp>
      <p:sp>
        <p:nvSpPr>
          <p:cNvPr id="25" name="Rectangle 24"/>
          <p:cNvSpPr/>
          <p:nvPr/>
        </p:nvSpPr>
        <p:spPr>
          <a:xfrm>
            <a:off x="7957252" y="1361184"/>
            <a:ext cx="3405484" cy="86177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b="1" cap="all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600" b="1" cap="all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March 3, 2021:</a:t>
            </a:r>
          </a:p>
          <a:p>
            <a:pPr algn="ctr"/>
            <a:r>
              <a:rPr lang="en-US" sz="1600" b="1" cap="all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ARP/CLFRF Effective Date</a:t>
            </a:r>
          </a:p>
        </p:txBody>
      </p:sp>
      <p:sp>
        <p:nvSpPr>
          <p:cNvPr id="27" name="Rectangle 26"/>
          <p:cNvSpPr/>
          <p:nvPr/>
        </p:nvSpPr>
        <p:spPr>
          <a:xfrm>
            <a:off x="5148537" y="4532217"/>
            <a:ext cx="280397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b="1" cap="all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Summer/</a:t>
            </a:r>
            <a:r>
              <a:rPr lang="en-US" sz="1600" b="1" cap="all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FAll</a:t>
            </a:r>
            <a:r>
              <a:rPr lang="en-US" sz="1600" b="1" cap="all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2022:</a:t>
            </a:r>
          </a:p>
          <a:p>
            <a:r>
              <a:rPr lang="en-US" sz="1600" b="1" cap="all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Second ½ Distribution</a:t>
            </a: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4C7C9F25-07C2-B04C-81D0-4FA045859805}"/>
              </a:ext>
            </a:extLst>
          </p:cNvPr>
          <p:cNvSpPr/>
          <p:nvPr/>
        </p:nvSpPr>
        <p:spPr>
          <a:xfrm>
            <a:off x="8717139" y="5712630"/>
            <a:ext cx="521208" cy="521208"/>
          </a:xfrm>
          <a:prstGeom prst="ellipse">
            <a:avLst/>
          </a:prstGeom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F3406829-D8BB-2549-A0EE-0A4A1B5F5AA7}"/>
              </a:ext>
            </a:extLst>
          </p:cNvPr>
          <p:cNvSpPr/>
          <p:nvPr/>
        </p:nvSpPr>
        <p:spPr>
          <a:xfrm>
            <a:off x="9216536" y="5721215"/>
            <a:ext cx="294177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cap="all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December 31, 2024:</a:t>
            </a:r>
          </a:p>
          <a:p>
            <a:r>
              <a:rPr lang="en-US" sz="1600" b="1" cap="all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 Funds Obligated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D55F5AA-1B94-7147-92FA-6BCB18819275}"/>
              </a:ext>
            </a:extLst>
          </p:cNvPr>
          <p:cNvSpPr/>
          <p:nvPr/>
        </p:nvSpPr>
        <p:spPr>
          <a:xfrm>
            <a:off x="99550" y="3359571"/>
            <a:ext cx="3789235" cy="3208296"/>
          </a:xfrm>
          <a:prstGeom prst="rect">
            <a:avLst/>
          </a:prstGeom>
          <a:solidFill>
            <a:schemeClr val="bg1"/>
          </a:soli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600" b="1">
                <a:solidFill>
                  <a:schemeClr val="accent1"/>
                </a:solidFill>
              </a:rPr>
              <a:t>Premium Pay: </a:t>
            </a:r>
            <a:r>
              <a:rPr lang="en-US" sz="1600">
                <a:solidFill>
                  <a:schemeClr val="accent1"/>
                </a:solidFill>
              </a:rPr>
              <a:t>May be applied retroactively to beginning of pandemic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600" b="1">
                <a:solidFill>
                  <a:schemeClr val="accent1"/>
                </a:solidFill>
              </a:rPr>
              <a:t>Assistance Programs</a:t>
            </a:r>
            <a:r>
              <a:rPr lang="en-US" sz="1600">
                <a:solidFill>
                  <a:schemeClr val="accent1"/>
                </a:solidFill>
              </a:rPr>
              <a:t>: May address negative impacts from beginning of pandemic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600" b="1">
                <a:solidFill>
                  <a:schemeClr val="accent1"/>
                </a:solidFill>
              </a:rPr>
              <a:t>Revenue Loss: </a:t>
            </a:r>
            <a:r>
              <a:rPr lang="en-US" sz="1600">
                <a:solidFill>
                  <a:schemeClr val="accent1"/>
                </a:solidFill>
              </a:rPr>
              <a:t>Will be calculated from beginning of pandemic. May cover expenses from March 3, 2021 onward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600" b="1">
                <a:solidFill>
                  <a:schemeClr val="accent1"/>
                </a:solidFill>
              </a:rPr>
              <a:t>Water/Wastewater/Broadband: </a:t>
            </a:r>
            <a:r>
              <a:rPr lang="en-US" sz="1600">
                <a:solidFill>
                  <a:schemeClr val="accent1"/>
                </a:solidFill>
              </a:rPr>
              <a:t>May be used for projects that started before March 3, 2021, but only for expenses after that date</a:t>
            </a:r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873228A0-0D2A-C748-9FFB-CEE7C54CB107}"/>
              </a:ext>
            </a:extLst>
          </p:cNvPr>
          <p:cNvSpPr/>
          <p:nvPr/>
        </p:nvSpPr>
        <p:spPr>
          <a:xfrm>
            <a:off x="9892493" y="2778101"/>
            <a:ext cx="521208" cy="521208"/>
          </a:xfrm>
          <a:prstGeom prst="ellipse">
            <a:avLst/>
          </a:prstGeom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4841931B-2B97-1846-A6EC-182FA2C8F21B}"/>
              </a:ext>
            </a:extLst>
          </p:cNvPr>
          <p:cNvSpPr/>
          <p:nvPr/>
        </p:nvSpPr>
        <p:spPr>
          <a:xfrm>
            <a:off x="7391580" y="2741879"/>
            <a:ext cx="236510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1600" b="1" cap="all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May 2021:</a:t>
            </a:r>
          </a:p>
          <a:p>
            <a:pPr algn="r"/>
            <a:r>
              <a:rPr lang="en-US" sz="1600" b="1" cap="all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Interim Final Rule</a:t>
            </a:r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09A5B94C-FCA4-A441-943D-9C0B7EA303CF}"/>
              </a:ext>
            </a:extLst>
          </p:cNvPr>
          <p:cNvSpPr/>
          <p:nvPr/>
        </p:nvSpPr>
        <p:spPr>
          <a:xfrm>
            <a:off x="3978887" y="3797909"/>
            <a:ext cx="521208" cy="521208"/>
          </a:xfrm>
          <a:prstGeom prst="ellipse">
            <a:avLst/>
          </a:prstGeom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D1D70A1F-A55A-0049-B4F1-B637C840135D}"/>
              </a:ext>
            </a:extLst>
          </p:cNvPr>
          <p:cNvSpPr/>
          <p:nvPr/>
        </p:nvSpPr>
        <p:spPr>
          <a:xfrm>
            <a:off x="4489549" y="3877190"/>
            <a:ext cx="304235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cap="all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January 2022: Final Rule</a:t>
            </a:r>
          </a:p>
        </p:txBody>
      </p:sp>
    </p:spTree>
    <p:extLst>
      <p:ext uri="{BB962C8B-B14F-4D97-AF65-F5344CB8AC3E}">
        <p14:creationId xmlns:p14="http://schemas.microsoft.com/office/powerpoint/2010/main" val="1437335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 animBg="1"/>
      <p:bldP spid="49" grpId="0" animBg="1"/>
      <p:bldP spid="51" grpId="0" animBg="1"/>
      <p:bldP spid="52" grpId="0" animBg="1"/>
      <p:bldP spid="23" grpId="0"/>
      <p:bldP spid="24" grpId="0"/>
      <p:bldP spid="25" grpId="0"/>
      <p:bldP spid="27" grpId="0"/>
      <p:bldP spid="29" grpId="0" animBg="1"/>
      <p:bldP spid="30" grpId="0"/>
      <p:bldP spid="31" grpId="0" animBg="1"/>
      <p:bldP spid="32" grpId="0"/>
      <p:bldP spid="36" grpId="0" animBg="1"/>
      <p:bldP spid="3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0" y="0"/>
            <a:ext cx="12192000" cy="157121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4"/>
              </a:solidFill>
            </a:endParaRPr>
          </a:p>
        </p:txBody>
      </p:sp>
      <p:cxnSp>
        <p:nvCxnSpPr>
          <p:cNvPr id="21" name="Straight Connector 20"/>
          <p:cNvCxnSpPr/>
          <p:nvPr/>
        </p:nvCxnSpPr>
        <p:spPr>
          <a:xfrm>
            <a:off x="8977745" y="5106921"/>
            <a:ext cx="11876" cy="91440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4239491" y="3694928"/>
            <a:ext cx="0" cy="146304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cxnSpLocks/>
          </p:cNvCxnSpPr>
          <p:nvPr/>
        </p:nvCxnSpPr>
        <p:spPr>
          <a:xfrm flipH="1">
            <a:off x="10145452" y="2339740"/>
            <a:ext cx="7645" cy="1413358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2746763" y="2339740"/>
            <a:ext cx="7406640" cy="2061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4239491" y="3726732"/>
            <a:ext cx="5913912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4239491" y="5132895"/>
            <a:ext cx="475013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H="1">
            <a:off x="5035136" y="5995553"/>
            <a:ext cx="3942607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5035136" y="5963748"/>
            <a:ext cx="11876" cy="91440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val 7"/>
          <p:cNvSpPr/>
          <p:nvPr/>
        </p:nvSpPr>
        <p:spPr>
          <a:xfrm>
            <a:off x="1050878" y="1181719"/>
            <a:ext cx="2098305" cy="2052063"/>
          </a:xfrm>
          <a:prstGeom prst="ellipse">
            <a:avLst/>
          </a:prstGeom>
          <a:solidFill>
            <a:schemeClr val="accent3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/>
          <p:cNvSpPr/>
          <p:nvPr/>
        </p:nvSpPr>
        <p:spPr>
          <a:xfrm>
            <a:off x="8562893" y="3525259"/>
            <a:ext cx="521208" cy="521208"/>
          </a:xfrm>
          <a:prstGeom prst="ellipse">
            <a:avLst/>
          </a:prstGeom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9" name="Oval 48"/>
          <p:cNvSpPr/>
          <p:nvPr/>
        </p:nvSpPr>
        <p:spPr>
          <a:xfrm>
            <a:off x="7501542" y="2063927"/>
            <a:ext cx="521208" cy="521208"/>
          </a:xfrm>
          <a:prstGeom prst="ellipse">
            <a:avLst/>
          </a:prstGeom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" name="Oval 50"/>
          <p:cNvSpPr/>
          <p:nvPr/>
        </p:nvSpPr>
        <p:spPr>
          <a:xfrm>
            <a:off x="4674912" y="4897364"/>
            <a:ext cx="521208" cy="521208"/>
          </a:xfrm>
          <a:prstGeom prst="ellipse">
            <a:avLst/>
          </a:prstGeom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2" name="Oval 51"/>
          <p:cNvSpPr/>
          <p:nvPr/>
        </p:nvSpPr>
        <p:spPr>
          <a:xfrm>
            <a:off x="4796343" y="6141115"/>
            <a:ext cx="521208" cy="521208"/>
          </a:xfrm>
          <a:prstGeom prst="ellipse">
            <a:avLst/>
          </a:prstGeom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691677" y="389500"/>
            <a:ext cx="10808646" cy="79221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>
                <a:solidFill>
                  <a:schemeClr val="bg1"/>
                </a:solidFill>
                <a:cs typeface="Arial" panose="020B0604020202020204" pitchFamily="34" charset="0"/>
              </a:rPr>
              <a:t>ARP/CSLFRF Timing</a:t>
            </a:r>
          </a:p>
        </p:txBody>
      </p:sp>
      <p:sp>
        <p:nvSpPr>
          <p:cNvPr id="2" name="Rectangle 1"/>
          <p:cNvSpPr/>
          <p:nvPr/>
        </p:nvSpPr>
        <p:spPr>
          <a:xfrm>
            <a:off x="1245983" y="1682474"/>
            <a:ext cx="170809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cap="all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January 27,</a:t>
            </a:r>
          </a:p>
          <a:p>
            <a:pPr algn="ctr"/>
            <a:r>
              <a:rPr lang="en-US" b="1" cap="all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2020:</a:t>
            </a:r>
          </a:p>
          <a:p>
            <a:pPr algn="ctr"/>
            <a:r>
              <a:rPr lang="en-US" b="1" cap="all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Pandemic Begins</a:t>
            </a:r>
          </a:p>
        </p:txBody>
      </p:sp>
      <p:sp>
        <p:nvSpPr>
          <p:cNvPr id="23" name="Rectangle 22"/>
          <p:cNvSpPr/>
          <p:nvPr/>
        </p:nvSpPr>
        <p:spPr>
          <a:xfrm>
            <a:off x="9084101" y="3726732"/>
            <a:ext cx="253200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cap="all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Summer/fall 2021:</a:t>
            </a:r>
          </a:p>
          <a:p>
            <a:r>
              <a:rPr lang="en-US" sz="1600" b="1" cap="all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First ½ Distribution</a:t>
            </a:r>
          </a:p>
        </p:txBody>
      </p:sp>
      <p:sp>
        <p:nvSpPr>
          <p:cNvPr id="24" name="Rectangle 23"/>
          <p:cNvSpPr/>
          <p:nvPr/>
        </p:nvSpPr>
        <p:spPr>
          <a:xfrm>
            <a:off x="5285805" y="6145228"/>
            <a:ext cx="342722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b="1" cap="all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December 31, 2026:</a:t>
            </a:r>
          </a:p>
          <a:p>
            <a:pPr algn="ctr"/>
            <a:r>
              <a:rPr lang="en-US" sz="1600" b="1" cap="all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 Funds Fully Expended</a:t>
            </a:r>
          </a:p>
        </p:txBody>
      </p:sp>
      <p:sp>
        <p:nvSpPr>
          <p:cNvPr id="25" name="Rectangle 24"/>
          <p:cNvSpPr/>
          <p:nvPr/>
        </p:nvSpPr>
        <p:spPr>
          <a:xfrm>
            <a:off x="7957252" y="1361184"/>
            <a:ext cx="3405484" cy="86177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b="1" cap="all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600" b="1" cap="all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March 3, 2021:</a:t>
            </a:r>
          </a:p>
          <a:p>
            <a:pPr algn="ctr"/>
            <a:r>
              <a:rPr lang="en-US" sz="1600" b="1" cap="all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ARP/CLFRF Effective Date</a:t>
            </a:r>
          </a:p>
        </p:txBody>
      </p:sp>
      <p:sp>
        <p:nvSpPr>
          <p:cNvPr id="27" name="Rectangle 26"/>
          <p:cNvSpPr/>
          <p:nvPr/>
        </p:nvSpPr>
        <p:spPr>
          <a:xfrm>
            <a:off x="5148537" y="4532217"/>
            <a:ext cx="280397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b="1" cap="all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Summer/</a:t>
            </a:r>
            <a:r>
              <a:rPr lang="en-US" sz="1600" b="1" cap="all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FAll</a:t>
            </a:r>
            <a:r>
              <a:rPr lang="en-US" sz="1600" b="1" cap="all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2022:</a:t>
            </a:r>
          </a:p>
          <a:p>
            <a:r>
              <a:rPr lang="en-US" sz="1600" b="1" cap="all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Second ½ Distribution</a:t>
            </a: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4C7C9F25-07C2-B04C-81D0-4FA045859805}"/>
              </a:ext>
            </a:extLst>
          </p:cNvPr>
          <p:cNvSpPr/>
          <p:nvPr/>
        </p:nvSpPr>
        <p:spPr>
          <a:xfrm>
            <a:off x="8717139" y="5712630"/>
            <a:ext cx="521208" cy="521208"/>
          </a:xfrm>
          <a:prstGeom prst="ellipse">
            <a:avLst/>
          </a:prstGeom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F3406829-D8BB-2549-A0EE-0A4A1B5F5AA7}"/>
              </a:ext>
            </a:extLst>
          </p:cNvPr>
          <p:cNvSpPr/>
          <p:nvPr/>
        </p:nvSpPr>
        <p:spPr>
          <a:xfrm>
            <a:off x="9216536" y="5721215"/>
            <a:ext cx="294177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cap="all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December 31, 2024:</a:t>
            </a:r>
          </a:p>
          <a:p>
            <a:r>
              <a:rPr lang="en-US" sz="1600" b="1" cap="all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 Funds Obligated</a:t>
            </a:r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873228A0-0D2A-C748-9FFB-CEE7C54CB107}"/>
              </a:ext>
            </a:extLst>
          </p:cNvPr>
          <p:cNvSpPr/>
          <p:nvPr/>
        </p:nvSpPr>
        <p:spPr>
          <a:xfrm>
            <a:off x="9892493" y="2778101"/>
            <a:ext cx="521208" cy="521208"/>
          </a:xfrm>
          <a:prstGeom prst="ellipse">
            <a:avLst/>
          </a:prstGeom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4841931B-2B97-1846-A6EC-182FA2C8F21B}"/>
              </a:ext>
            </a:extLst>
          </p:cNvPr>
          <p:cNvSpPr/>
          <p:nvPr/>
        </p:nvSpPr>
        <p:spPr>
          <a:xfrm>
            <a:off x="7391580" y="2741879"/>
            <a:ext cx="236510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1600" b="1" cap="all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May 2021:</a:t>
            </a:r>
          </a:p>
          <a:p>
            <a:pPr algn="r"/>
            <a:r>
              <a:rPr lang="en-US" sz="1600" b="1" cap="all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Interim Final Rule</a:t>
            </a:r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09A5B94C-FCA4-A441-943D-9C0B7EA303CF}"/>
              </a:ext>
            </a:extLst>
          </p:cNvPr>
          <p:cNvSpPr/>
          <p:nvPr/>
        </p:nvSpPr>
        <p:spPr>
          <a:xfrm>
            <a:off x="3978887" y="3797909"/>
            <a:ext cx="521208" cy="521208"/>
          </a:xfrm>
          <a:prstGeom prst="ellipse">
            <a:avLst/>
          </a:prstGeom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D1D70A1F-A55A-0049-B4F1-B637C840135D}"/>
              </a:ext>
            </a:extLst>
          </p:cNvPr>
          <p:cNvSpPr/>
          <p:nvPr/>
        </p:nvSpPr>
        <p:spPr>
          <a:xfrm>
            <a:off x="4489549" y="3877190"/>
            <a:ext cx="304235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cap="all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January 2022: Final Rule</a:t>
            </a:r>
          </a:p>
        </p:txBody>
      </p:sp>
      <p:sp>
        <p:nvSpPr>
          <p:cNvPr id="33" name="Rounded Rectangle 32">
            <a:extLst>
              <a:ext uri="{FF2B5EF4-FFF2-40B4-BE49-F238E27FC236}">
                <a16:creationId xmlns:a16="http://schemas.microsoft.com/office/drawing/2014/main" id="{2C639CB4-A212-8A48-AEDB-94553BE67C39}"/>
              </a:ext>
            </a:extLst>
          </p:cNvPr>
          <p:cNvSpPr/>
          <p:nvPr/>
        </p:nvSpPr>
        <p:spPr>
          <a:xfrm>
            <a:off x="275868" y="3326654"/>
            <a:ext cx="3561213" cy="3329544"/>
          </a:xfrm>
          <a:prstGeom prst="roundRect">
            <a:avLst/>
          </a:prstGeom>
          <a:solidFill>
            <a:schemeClr val="accent6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80975"/>
            <a:r>
              <a:rPr lang="en-US" sz="2400" i="1" dirty="0"/>
              <a:t>Obligation </a:t>
            </a:r>
            <a:r>
              <a:rPr lang="en-US" sz="2400" dirty="0"/>
              <a:t>means an order placed for property and services and entering into contracts, subawards, and similar transactions that require payment. </a:t>
            </a:r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07147629-0288-4847-AC17-9D580AB3CF2A}"/>
              </a:ext>
            </a:extLst>
          </p:cNvPr>
          <p:cNvSpPr/>
          <p:nvPr/>
        </p:nvSpPr>
        <p:spPr>
          <a:xfrm>
            <a:off x="9139792" y="5498086"/>
            <a:ext cx="2644216" cy="1031031"/>
          </a:xfrm>
          <a:prstGeom prst="ellipse">
            <a:avLst/>
          </a:prstGeom>
          <a:noFill/>
          <a:ln w="762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34462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29A257E9-FBAE-274F-B100-1F063F1EBF53}"/>
              </a:ext>
            </a:extLst>
          </p:cNvPr>
          <p:cNvSpPr/>
          <p:nvPr/>
        </p:nvSpPr>
        <p:spPr>
          <a:xfrm>
            <a:off x="0" y="0"/>
            <a:ext cx="12192000" cy="157121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4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4221A62-1347-5D4D-9D6B-75E9C1D46E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2827"/>
            <a:ext cx="10515600" cy="1325563"/>
          </a:xfrm>
        </p:spPr>
        <p:txBody>
          <a:bodyPr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Disbursements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A28DB526-8A2E-AA4E-A42B-98F986BC76F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9621068"/>
              </p:ext>
            </p:extLst>
          </p:nvPr>
        </p:nvGraphicFramePr>
        <p:xfrm>
          <a:off x="2536371" y="1694046"/>
          <a:ext cx="10515600" cy="49608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Rectangle 5">
            <a:extLst>
              <a:ext uri="{FF2B5EF4-FFF2-40B4-BE49-F238E27FC236}">
                <a16:creationId xmlns:a16="http://schemas.microsoft.com/office/drawing/2014/main" id="{2A0DF6CB-2644-EB4E-8FA7-4590589D7203}"/>
              </a:ext>
            </a:extLst>
          </p:cNvPr>
          <p:cNvSpPr/>
          <p:nvPr/>
        </p:nvSpPr>
        <p:spPr>
          <a:xfrm>
            <a:off x="0" y="1571219"/>
            <a:ext cx="3733800" cy="5286781"/>
          </a:xfrm>
          <a:prstGeom prst="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Follow your internal control processes for reviewing and making payments and document everything </a:t>
            </a:r>
          </a:p>
        </p:txBody>
      </p:sp>
    </p:spTree>
    <p:extLst>
      <p:ext uri="{BB962C8B-B14F-4D97-AF65-F5344CB8AC3E}">
        <p14:creationId xmlns:p14="http://schemas.microsoft.com/office/powerpoint/2010/main" val="27836215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1109</TotalTime>
  <Words>475</Words>
  <Application>Microsoft Macintosh PowerPoint</Application>
  <PresentationFormat>Widescreen</PresentationFormat>
  <Paragraphs>77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Disbursements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Millonzi, Kara Anne</dc:creator>
  <cp:lastModifiedBy>Millonzi, Kara Anne</cp:lastModifiedBy>
  <cp:revision>1</cp:revision>
  <dcterms:created xsi:type="dcterms:W3CDTF">2022-08-09T01:16:44Z</dcterms:created>
  <dcterms:modified xsi:type="dcterms:W3CDTF">2022-08-09T19:46:05Z</dcterms:modified>
</cp:coreProperties>
</file>